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6" r:id="rId2"/>
  </p:sldMasterIdLst>
  <p:sldIdLst>
    <p:sldId id="257" r:id="rId3"/>
    <p:sldId id="256" r:id="rId4"/>
    <p:sldId id="260" r:id="rId5"/>
    <p:sldId id="272" r:id="rId6"/>
    <p:sldId id="273" r:id="rId7"/>
    <p:sldId id="27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8288000" cy="10287000"/>
  <p:notesSz cx="6858000" cy="9144000"/>
  <p:embeddedFontLst>
    <p:embeddedFont>
      <p:font typeface="Cormorant Garamond Bold" panose="020B0604020202020204" charset="0"/>
      <p:regular r:id="rId18"/>
    </p:embeddedFont>
    <p:embeddedFont>
      <p:font typeface="Cormorant Garamond Bold Italics" panose="020B0604020202020204" charset="0"/>
      <p:regular r:id="rId19"/>
    </p:embeddedFont>
    <p:embeddedFont>
      <p:font typeface="Cormorant Garamond Italics" panose="020B0604020202020204" charset="0"/>
      <p:regular r:id="rId20"/>
    </p:embeddedFont>
    <p:embeddedFont>
      <p:font typeface="Glacial Indifference" panose="020B0604020202020204" charset="0"/>
      <p:regular r:id="rId21"/>
    </p:embeddedFont>
    <p:embeddedFont>
      <p:font typeface="Glacial Indifference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pitchFamily="2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80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E338F-522F-4C25-A9CD-E96D9DAF792D}" v="42" dt="2025-05-27T03:58:20.689"/>
    <p1510:client id="{E91782AA-E8EF-4BDF-B90E-3242AF42BB0D}" v="298" dt="2025-05-27T03:02:56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4" autoAdjust="0"/>
    <p:restoredTop sz="94622" autoAdjust="0"/>
  </p:normalViewPr>
  <p:slideViewPr>
    <p:cSldViewPr>
      <p:cViewPr>
        <p:scale>
          <a:sx n="66" d="100"/>
          <a:sy n="66" d="100"/>
        </p:scale>
        <p:origin x="72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IN ALMAS SIFAT" userId="S::22-48679-3@student.aiub.edu::2c922d6d-08f6-43e0-86e1-3493df6f815a" providerId="AD" clId="Web-{E91782AA-E8EF-4BDF-B90E-3242AF42BB0D}"/>
    <pc:docChg chg="modSld">
      <pc:chgData name="HASIN ALMAS SIFAT" userId="S::22-48679-3@student.aiub.edu::2c922d6d-08f6-43e0-86e1-3493df6f815a" providerId="AD" clId="Web-{E91782AA-E8EF-4BDF-B90E-3242AF42BB0D}" dt="2025-05-27T03:02:56.409" v="154" actId="20577"/>
      <pc:docMkLst>
        <pc:docMk/>
      </pc:docMkLst>
      <pc:sldChg chg="modSp">
        <pc:chgData name="HASIN ALMAS SIFAT" userId="S::22-48679-3@student.aiub.edu::2c922d6d-08f6-43e0-86e1-3493df6f815a" providerId="AD" clId="Web-{E91782AA-E8EF-4BDF-B90E-3242AF42BB0D}" dt="2025-05-27T02:46:44.234" v="3" actId="20577"/>
        <pc:sldMkLst>
          <pc:docMk/>
          <pc:sldMk cId="708529471" sldId="274"/>
        </pc:sldMkLst>
        <pc:spChg chg="mod">
          <ac:chgData name="HASIN ALMAS SIFAT" userId="S::22-48679-3@student.aiub.edu::2c922d6d-08f6-43e0-86e1-3493df6f815a" providerId="AD" clId="Web-{E91782AA-E8EF-4BDF-B90E-3242AF42BB0D}" dt="2025-05-27T02:46:44.234" v="3" actId="20577"/>
          <ac:spMkLst>
            <pc:docMk/>
            <pc:sldMk cId="708529471" sldId="274"/>
            <ac:spMk id="16" creationId="{00000000-0000-0000-0000-000000000000}"/>
          </ac:spMkLst>
        </pc:spChg>
      </pc:sldChg>
      <pc:sldChg chg="modSp">
        <pc:chgData name="HASIN ALMAS SIFAT" userId="S::22-48679-3@student.aiub.edu::2c922d6d-08f6-43e0-86e1-3493df6f815a" providerId="AD" clId="Web-{E91782AA-E8EF-4BDF-B90E-3242AF42BB0D}" dt="2025-05-27T03:02:56.409" v="154" actId="20577"/>
        <pc:sldMkLst>
          <pc:docMk/>
          <pc:sldMk cId="423887496" sldId="275"/>
        </pc:sldMkLst>
        <pc:spChg chg="mod">
          <ac:chgData name="HASIN ALMAS SIFAT" userId="S::22-48679-3@student.aiub.edu::2c922d6d-08f6-43e0-86e1-3493df6f815a" providerId="AD" clId="Web-{E91782AA-E8EF-4BDF-B90E-3242AF42BB0D}" dt="2025-05-27T03:02:56.409" v="154" actId="20577"/>
          <ac:spMkLst>
            <pc:docMk/>
            <pc:sldMk cId="423887496" sldId="275"/>
            <ac:spMk id="13" creationId="{00000000-0000-0000-0000-000000000000}"/>
          </ac:spMkLst>
        </pc:spChg>
      </pc:sldChg>
    </pc:docChg>
  </pc:docChgLst>
  <pc:docChgLst>
    <pc:chgData name="HASIN ALMAS SIFAT" userId="S::22-48679-3@student.aiub.edu::2c922d6d-08f6-43e0-86e1-3493df6f815a" providerId="AD" clId="Web-{D32E338F-522F-4C25-A9CD-E96D9DAF792D}"/>
    <pc:docChg chg="modSld">
      <pc:chgData name="HASIN ALMAS SIFAT" userId="S::22-48679-3@student.aiub.edu::2c922d6d-08f6-43e0-86e1-3493df6f815a" providerId="AD" clId="Web-{D32E338F-522F-4C25-A9CD-E96D9DAF792D}" dt="2025-05-27T03:58:20.689" v="26" actId="1076"/>
      <pc:docMkLst>
        <pc:docMk/>
      </pc:docMkLst>
      <pc:sldChg chg="modSp">
        <pc:chgData name="HASIN ALMAS SIFAT" userId="S::22-48679-3@student.aiub.edu::2c922d6d-08f6-43e0-86e1-3493df6f815a" providerId="AD" clId="Web-{D32E338F-522F-4C25-A9CD-E96D9DAF792D}" dt="2025-05-27T03:58:20.689" v="26" actId="1076"/>
        <pc:sldMkLst>
          <pc:docMk/>
          <pc:sldMk cId="423887496" sldId="275"/>
        </pc:sldMkLst>
        <pc:spChg chg="mod">
          <ac:chgData name="HASIN ALMAS SIFAT" userId="S::22-48679-3@student.aiub.edu::2c922d6d-08f6-43e0-86e1-3493df6f815a" providerId="AD" clId="Web-{D32E338F-522F-4C25-A9CD-E96D9DAF792D}" dt="2025-05-27T03:58:05.235" v="25" actId="20577"/>
          <ac:spMkLst>
            <pc:docMk/>
            <pc:sldMk cId="423887496" sldId="275"/>
            <ac:spMk id="13" creationId="{00000000-0000-0000-0000-000000000000}"/>
          </ac:spMkLst>
        </pc:spChg>
        <pc:picChg chg="mod">
          <ac:chgData name="HASIN ALMAS SIFAT" userId="S::22-48679-3@student.aiub.edu::2c922d6d-08f6-43e0-86e1-3493df6f815a" providerId="AD" clId="Web-{D32E338F-522F-4C25-A9CD-E96D9DAF792D}" dt="2025-05-27T03:58:20.689" v="26" actId="1076"/>
          <ac:picMkLst>
            <pc:docMk/>
            <pc:sldMk cId="423887496" sldId="275"/>
            <ac:picMk id="18" creationId="{BF264729-534B-73CD-5A2A-75E68919393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1326442124255E-2"/>
          <c:y val="7.7702087652947949E-2"/>
          <c:w val="0.92655872703412079"/>
          <c:h val="0.83834488405629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BERT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MNLI</c:v>
                </c:pt>
                <c:pt idx="1">
                  <c:v>SST-2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0.86599999999999999</c:v>
                </c:pt>
                <c:pt idx="1">
                  <c:v>0.93500000000000005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D-45A6-ADB8-1E7068493C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RoBERTa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MNLI</c:v>
                </c:pt>
                <c:pt idx="1">
                  <c:v>SST-2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0.90200000000000002</c:v>
                </c:pt>
                <c:pt idx="1">
                  <c:v>0.96399999999999997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D-45A6-ADB8-1E7068493C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859498735"/>
        <c:axId val="859513615"/>
      </c:barChart>
      <c:catAx>
        <c:axId val="859498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513615"/>
        <c:crosses val="autoZero"/>
        <c:auto val="1"/>
        <c:lblAlgn val="ctr"/>
        <c:lblOffset val="100"/>
        <c:noMultiLvlLbl val="0"/>
      </c:catAx>
      <c:valAx>
        <c:axId val="859513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49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329324506078534E-2"/>
          <c:y val="8.2256289958051163E-2"/>
          <c:w val="0.92655872703412079"/>
          <c:h val="0.879217168166479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SQuAD 1.1</c:v>
                </c:pt>
                <c:pt idx="1">
                  <c:v>SQuAD 2.0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0.90900000000000003</c:v>
                </c:pt>
                <c:pt idx="1">
                  <c:v>0.86499999999999999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BD-45A6-ADB8-1E7068493C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RoBERTa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SQuAD 1.1</c:v>
                </c:pt>
                <c:pt idx="1">
                  <c:v>SQuAD 2.0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0.94599999999999995</c:v>
                </c:pt>
                <c:pt idx="1">
                  <c:v>0.89400000000000002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BD-45A6-ADB8-1E7068493C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59498735"/>
        <c:axId val="859513615"/>
      </c:barChart>
      <c:catAx>
        <c:axId val="859498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513615"/>
        <c:crosses val="autoZero"/>
        <c:auto val="1"/>
        <c:lblAlgn val="ctr"/>
        <c:lblOffset val="100"/>
        <c:noMultiLvlLbl val="0"/>
      </c:catAx>
      <c:valAx>
        <c:axId val="859513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949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1" i="0">
                <a:solidFill>
                  <a:srgbClr val="2C38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2C38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2C38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1" i="0">
                <a:solidFill>
                  <a:srgbClr val="2C38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1116" y="683883"/>
            <a:ext cx="11177289" cy="831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2C388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aeldung.com/cs/transformer-text-embeddings#bert" TargetMode="Externa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4025988"/>
            <a:ext cx="16230600" cy="6603912"/>
            <a:chOff x="0" y="0"/>
            <a:chExt cx="4274726" cy="13780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1378058"/>
            </a:xfrm>
            <a:custGeom>
              <a:avLst/>
              <a:gdLst/>
              <a:ahLst/>
              <a:cxnLst/>
              <a:rect l="l" t="t" r="r" b="b"/>
              <a:pathLst>
                <a:path w="4274726" h="1378058">
                  <a:moveTo>
                    <a:pt x="0" y="0"/>
                  </a:moveTo>
                  <a:lnTo>
                    <a:pt x="4274726" y="0"/>
                  </a:lnTo>
                  <a:lnTo>
                    <a:pt x="4274726" y="1378058"/>
                  </a:lnTo>
                  <a:lnTo>
                    <a:pt x="0" y="1378058"/>
                  </a:lnTo>
                  <a:close/>
                </a:path>
              </a:pathLst>
            </a:custGeom>
            <a:solidFill>
              <a:srgbClr val="CBCB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74726" cy="1425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F3FDBC8-B722-44B5-9F6E-C93B4BA6480E}"/>
              </a:ext>
            </a:extLst>
          </p:cNvPr>
          <p:cNvSpPr/>
          <p:nvPr/>
        </p:nvSpPr>
        <p:spPr>
          <a:xfrm>
            <a:off x="3582528" y="3415582"/>
            <a:ext cx="2012583" cy="3455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16600EC-8217-4989-A5B7-7AA5F3C9DB0E}"/>
              </a:ext>
            </a:extLst>
          </p:cNvPr>
          <p:cNvSpPr/>
          <p:nvPr/>
        </p:nvSpPr>
        <p:spPr>
          <a:xfrm>
            <a:off x="6684809" y="3415582"/>
            <a:ext cx="2012583" cy="3455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50E192-519D-449B-8075-D4CBE0C8F230}"/>
              </a:ext>
            </a:extLst>
          </p:cNvPr>
          <p:cNvSpPr/>
          <p:nvPr/>
        </p:nvSpPr>
        <p:spPr>
          <a:xfrm>
            <a:off x="9787090" y="3415582"/>
            <a:ext cx="2012583" cy="3455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0DA7C1-6794-463F-A1E8-859F651406B7}"/>
              </a:ext>
            </a:extLst>
          </p:cNvPr>
          <p:cNvSpPr/>
          <p:nvPr/>
        </p:nvSpPr>
        <p:spPr>
          <a:xfrm>
            <a:off x="12954658" y="3415582"/>
            <a:ext cx="2012583" cy="3455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Google Shape;194;p37">
            <a:extLst>
              <a:ext uri="{FF2B5EF4-FFF2-40B4-BE49-F238E27FC236}">
                <a16:creationId xmlns:a16="http://schemas.microsoft.com/office/drawing/2014/main" id="{2C717893-9534-C3DA-AEE1-5AF847FF7E92}"/>
              </a:ext>
            </a:extLst>
          </p:cNvPr>
          <p:cNvSpPr txBox="1">
            <a:spLocks noGrp="1"/>
          </p:cNvSpPr>
          <p:nvPr/>
        </p:nvSpPr>
        <p:spPr>
          <a:xfrm>
            <a:off x="3531390" y="5403710"/>
            <a:ext cx="2085181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old" panose="00000800000000000000" pitchFamily="2" charset="0"/>
              </a:rPr>
              <a:t>Mahin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old" panose="00000800000000000000" pitchFamily="2" charset="0"/>
              </a:rPr>
              <a:t>M</a:t>
            </a:r>
            <a:r>
              <a:rPr lang="en-US" sz="1800" dirty="0">
                <a:latin typeface="Montserrat Bold" panose="00000800000000000000" pitchFamily="2" charset="0"/>
              </a:rPr>
              <a:t>o</a:t>
            </a:r>
            <a:r>
              <a:rPr lang="en" sz="1800" dirty="0">
                <a:latin typeface="Montserrat Bold" panose="00000800000000000000" pitchFamily="2" charset="0"/>
              </a:rPr>
              <a:t>ntasir Afif</a:t>
            </a:r>
            <a:endParaRPr sz="1800" dirty="0">
              <a:latin typeface="Montserrat Bold" panose="00000800000000000000" pitchFamily="2" charset="0"/>
            </a:endParaRPr>
          </a:p>
        </p:txBody>
      </p:sp>
      <p:sp>
        <p:nvSpPr>
          <p:cNvPr id="32" name="Google Shape;196;p37">
            <a:extLst>
              <a:ext uri="{FF2B5EF4-FFF2-40B4-BE49-F238E27FC236}">
                <a16:creationId xmlns:a16="http://schemas.microsoft.com/office/drawing/2014/main" id="{17AD6A42-3CF0-F223-1D4E-32A7C5DAD4DE}"/>
              </a:ext>
            </a:extLst>
          </p:cNvPr>
          <p:cNvSpPr txBox="1">
            <a:spLocks noGrp="1"/>
          </p:cNvSpPr>
          <p:nvPr/>
        </p:nvSpPr>
        <p:spPr>
          <a:xfrm>
            <a:off x="6792534" y="5345662"/>
            <a:ext cx="1797131" cy="49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Bold" panose="00000800000000000000" pitchFamily="2" charset="0"/>
              </a:rPr>
              <a:t>HASIN ALMAS SIFAT</a:t>
            </a:r>
            <a:endParaRPr sz="1800" dirty="0">
              <a:latin typeface="Montserrat Bold" panose="00000800000000000000" pitchFamily="2" charset="0"/>
            </a:endParaRPr>
          </a:p>
        </p:txBody>
      </p:sp>
      <p:sp>
        <p:nvSpPr>
          <p:cNvPr id="34" name="Google Shape;198;p37">
            <a:extLst>
              <a:ext uri="{FF2B5EF4-FFF2-40B4-BE49-F238E27FC236}">
                <a16:creationId xmlns:a16="http://schemas.microsoft.com/office/drawing/2014/main" id="{8F4329FF-649C-8BB8-C657-EEB33F42E391}"/>
              </a:ext>
            </a:extLst>
          </p:cNvPr>
          <p:cNvSpPr txBox="1">
            <a:spLocks noGrp="1"/>
          </p:cNvSpPr>
          <p:nvPr/>
        </p:nvSpPr>
        <p:spPr>
          <a:xfrm>
            <a:off x="9938406" y="5360410"/>
            <a:ext cx="17067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Bold" panose="00000800000000000000" pitchFamily="2" charset="0"/>
              </a:rPr>
              <a:t>MD. RIFAT KHAN</a:t>
            </a:r>
            <a:endParaRPr dirty="0">
              <a:latin typeface="Montserrat Bold" panose="00000800000000000000" pitchFamily="2" charset="0"/>
            </a:endParaRPr>
          </a:p>
        </p:txBody>
      </p:sp>
      <p:sp>
        <p:nvSpPr>
          <p:cNvPr id="36" name="Google Shape;200;p37">
            <a:extLst>
              <a:ext uri="{FF2B5EF4-FFF2-40B4-BE49-F238E27FC236}">
                <a16:creationId xmlns:a16="http://schemas.microsoft.com/office/drawing/2014/main" id="{3B739064-3D54-745F-7F60-991390B4928E}"/>
              </a:ext>
            </a:extLst>
          </p:cNvPr>
          <p:cNvSpPr txBox="1">
            <a:spLocks noGrp="1"/>
          </p:cNvSpPr>
          <p:nvPr/>
        </p:nvSpPr>
        <p:spPr>
          <a:xfrm>
            <a:off x="13121042" y="5353036"/>
            <a:ext cx="17067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900" b="1" i="0" u="none" strike="noStrike" cap="none">
                <a:solidFill>
                  <a:srgbClr val="403228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Bold" panose="00000800000000000000" pitchFamily="2" charset="0"/>
              </a:rPr>
              <a:t>A.H.M. TANVIR</a:t>
            </a:r>
          </a:p>
        </p:txBody>
      </p:sp>
      <p:sp>
        <p:nvSpPr>
          <p:cNvPr id="38" name="Google Shape;195;p37">
            <a:extLst>
              <a:ext uri="{FF2B5EF4-FFF2-40B4-BE49-F238E27FC236}">
                <a16:creationId xmlns:a16="http://schemas.microsoft.com/office/drawing/2014/main" id="{7D57E09A-8B12-1329-D7EA-EDCFB05C5105}"/>
              </a:ext>
            </a:extLst>
          </p:cNvPr>
          <p:cNvSpPr txBox="1">
            <a:spLocks noGrp="1"/>
          </p:cNvSpPr>
          <p:nvPr/>
        </p:nvSpPr>
        <p:spPr>
          <a:xfrm>
            <a:off x="3710580" y="6007525"/>
            <a:ext cx="1726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Montserrat" panose="00000500000000000000" pitchFamily="2" charset="0"/>
              </a:rPr>
              <a:t>22-46573-1</a:t>
            </a:r>
            <a:endParaRPr sz="1050" b="1" dirty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9" name="Google Shape;202;p37">
            <a:extLst>
              <a:ext uri="{FF2B5EF4-FFF2-40B4-BE49-F238E27FC236}">
                <a16:creationId xmlns:a16="http://schemas.microsoft.com/office/drawing/2014/main" id="{764E8C54-3271-2E18-1398-F8F064DA8917}"/>
              </a:ext>
            </a:extLst>
          </p:cNvPr>
          <p:cNvPicPr preferRelativeResize="0"/>
          <p:nvPr/>
        </p:nvPicPr>
        <p:blipFill>
          <a:blip r:embed="rId2"/>
          <a:srcRect l="18841" r="18841"/>
          <a:stretch/>
        </p:blipFill>
        <p:spPr>
          <a:xfrm>
            <a:off x="4020468" y="3936763"/>
            <a:ext cx="1179900" cy="11928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</p:pic>
      <p:pic>
        <p:nvPicPr>
          <p:cNvPr id="40" name="Google Shape;204;p37">
            <a:extLst>
              <a:ext uri="{FF2B5EF4-FFF2-40B4-BE49-F238E27FC236}">
                <a16:creationId xmlns:a16="http://schemas.microsoft.com/office/drawing/2014/main" id="{E63865C2-3FC0-CED0-8484-F95B2E245C2F}"/>
              </a:ext>
            </a:extLst>
          </p:cNvPr>
          <p:cNvPicPr preferRelativeResize="0"/>
          <p:nvPr/>
        </p:nvPicPr>
        <p:blipFill>
          <a:blip r:embed="rId2"/>
          <a:srcRect l="18841" r="18841"/>
          <a:stretch/>
        </p:blipFill>
        <p:spPr>
          <a:xfrm>
            <a:off x="7103995" y="3936763"/>
            <a:ext cx="1179900" cy="119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1" name="Google Shape;205;p37">
            <a:extLst>
              <a:ext uri="{FF2B5EF4-FFF2-40B4-BE49-F238E27FC236}">
                <a16:creationId xmlns:a16="http://schemas.microsoft.com/office/drawing/2014/main" id="{C73FB0A1-D640-18A2-E7B9-A0847BF10271}"/>
              </a:ext>
            </a:extLst>
          </p:cNvPr>
          <p:cNvPicPr preferRelativeResize="0"/>
          <p:nvPr/>
        </p:nvPicPr>
        <p:blipFill>
          <a:blip r:embed="rId2"/>
          <a:srcRect l="18841" r="18841"/>
          <a:stretch/>
        </p:blipFill>
        <p:spPr>
          <a:xfrm>
            <a:off x="10195953" y="3936763"/>
            <a:ext cx="1179900" cy="119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2" name="Google Shape;206;p37">
            <a:extLst>
              <a:ext uri="{FF2B5EF4-FFF2-40B4-BE49-F238E27FC236}">
                <a16:creationId xmlns:a16="http://schemas.microsoft.com/office/drawing/2014/main" id="{6BE412B0-E793-F7B5-D694-8B195ABF047A}"/>
              </a:ext>
            </a:extLst>
          </p:cNvPr>
          <p:cNvPicPr preferRelativeResize="0"/>
          <p:nvPr/>
        </p:nvPicPr>
        <p:blipFill>
          <a:blip r:embed="rId2"/>
          <a:srcRect l="18841" r="18841"/>
          <a:stretch/>
        </p:blipFill>
        <p:spPr>
          <a:xfrm>
            <a:off x="13348847" y="3936763"/>
            <a:ext cx="1179900" cy="1192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" name="Google Shape;195;p37">
            <a:extLst>
              <a:ext uri="{FF2B5EF4-FFF2-40B4-BE49-F238E27FC236}">
                <a16:creationId xmlns:a16="http://schemas.microsoft.com/office/drawing/2014/main" id="{5B5B3DA6-7F1F-291F-C636-4DDBDD7B84B0}"/>
              </a:ext>
            </a:extLst>
          </p:cNvPr>
          <p:cNvSpPr txBox="1">
            <a:spLocks noGrp="1"/>
          </p:cNvSpPr>
          <p:nvPr/>
        </p:nvSpPr>
        <p:spPr>
          <a:xfrm>
            <a:off x="6824379" y="6007525"/>
            <a:ext cx="1726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Montserrat" panose="00000500000000000000" pitchFamily="2" charset="0"/>
              </a:rPr>
              <a:t>22-48679-3</a:t>
            </a:r>
            <a:endParaRPr sz="1050" b="1" dirty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Google Shape;195;p37">
            <a:extLst>
              <a:ext uri="{FF2B5EF4-FFF2-40B4-BE49-F238E27FC236}">
                <a16:creationId xmlns:a16="http://schemas.microsoft.com/office/drawing/2014/main" id="{2814D295-60AF-6DF6-9F61-53664DF6DBDF}"/>
              </a:ext>
            </a:extLst>
          </p:cNvPr>
          <p:cNvSpPr txBox="1">
            <a:spLocks noGrp="1"/>
          </p:cNvSpPr>
          <p:nvPr/>
        </p:nvSpPr>
        <p:spPr>
          <a:xfrm>
            <a:off x="9982200" y="6007525"/>
            <a:ext cx="1726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Montserrat" panose="00000500000000000000" pitchFamily="2" charset="0"/>
              </a:rPr>
              <a:t>22-46060-1</a:t>
            </a:r>
            <a:endParaRPr sz="1050" b="1" dirty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Google Shape;195;p37">
            <a:extLst>
              <a:ext uri="{FF2B5EF4-FFF2-40B4-BE49-F238E27FC236}">
                <a16:creationId xmlns:a16="http://schemas.microsoft.com/office/drawing/2014/main" id="{E369CA19-0E45-0010-435F-9DA6FBE8BEA7}"/>
              </a:ext>
            </a:extLst>
          </p:cNvPr>
          <p:cNvSpPr txBox="1">
            <a:spLocks noGrp="1"/>
          </p:cNvSpPr>
          <p:nvPr/>
        </p:nvSpPr>
        <p:spPr>
          <a:xfrm>
            <a:off x="13132200" y="6007525"/>
            <a:ext cx="1726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03228"/>
              </a:buClr>
              <a:buSzPts val="1600"/>
              <a:buFont typeface="Libre Baskerville"/>
              <a:buNone/>
              <a:defRPr sz="1300" b="0" i="0" u="none" strike="noStrike" cap="none">
                <a:solidFill>
                  <a:schemeClr val="accen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Montserrat" panose="00000500000000000000" pitchFamily="2" charset="0"/>
              </a:rPr>
              <a:t>22-47034-1</a:t>
            </a:r>
            <a:endParaRPr lang="en-US" sz="1050" b="1" dirty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B3BD17FE-C3C1-CC79-7CDF-807E6FA39B42}"/>
              </a:ext>
            </a:extLst>
          </p:cNvPr>
          <p:cNvSpPr txBox="1"/>
          <p:nvPr/>
        </p:nvSpPr>
        <p:spPr>
          <a:xfrm>
            <a:off x="2482163" y="507357"/>
            <a:ext cx="13323673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en-US" sz="60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American International University- Bangladesh</a:t>
            </a:r>
          </a:p>
          <a:p>
            <a:pPr marL="0" lvl="0" indent="0" algn="ctr"/>
            <a:r>
              <a:rPr lang="en-US" sz="4800" b="1" i="1" dirty="0"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Natural Language Processing</a:t>
            </a:r>
          </a:p>
          <a:p>
            <a:pPr marL="0" lvl="0" indent="0" algn="ctr"/>
            <a:r>
              <a:rPr lang="en-US" sz="48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Group-3</a:t>
            </a:r>
            <a:endParaRPr lang="en-US" sz="6000" b="1" i="1" dirty="0">
              <a:solidFill>
                <a:srgbClr val="2D3880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508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19"/>
              </a:spcBef>
            </a:pPr>
            <a:r>
              <a:rPr sz="3813" spc="-94" dirty="0"/>
              <a:t>Parameter</a:t>
            </a:r>
            <a:r>
              <a:rPr sz="3813" spc="-81" dirty="0"/>
              <a:t> </a:t>
            </a:r>
            <a:r>
              <a:rPr sz="3813" spc="-194" dirty="0"/>
              <a:t>Descriptions</a:t>
            </a:r>
            <a:r>
              <a:rPr sz="3813" spc="-75" dirty="0"/>
              <a:t> </a:t>
            </a:r>
            <a:r>
              <a:rPr sz="3813" spc="-125" dirty="0"/>
              <a:t>and</a:t>
            </a:r>
            <a:r>
              <a:rPr sz="3813" spc="-75" dirty="0"/>
              <a:t> </a:t>
            </a:r>
            <a:r>
              <a:rPr sz="3813" spc="-150" dirty="0"/>
              <a:t>Effects</a:t>
            </a:r>
            <a:r>
              <a:rPr sz="3813" spc="-75" dirty="0"/>
              <a:t> </a:t>
            </a:r>
            <a:r>
              <a:rPr sz="3813" spc="-175" dirty="0"/>
              <a:t>on</a:t>
            </a:r>
            <a:r>
              <a:rPr sz="3813" spc="-75" dirty="0"/>
              <a:t> </a:t>
            </a:r>
            <a:r>
              <a:rPr sz="3813" spc="-106" dirty="0"/>
              <a:t>Results</a:t>
            </a:r>
            <a:endParaRPr sz="3813"/>
          </a:p>
        </p:txBody>
      </p:sp>
      <p:grpSp>
        <p:nvGrpSpPr>
          <p:cNvPr id="3" name="object 3"/>
          <p:cNvGrpSpPr/>
          <p:nvPr/>
        </p:nvGrpSpPr>
        <p:grpSpPr>
          <a:xfrm>
            <a:off x="682228" y="1847554"/>
            <a:ext cx="16182181" cy="7598569"/>
            <a:chOff x="545782" y="1478043"/>
            <a:chExt cx="12945745" cy="6078855"/>
          </a:xfrm>
        </p:grpSpPr>
        <p:sp>
          <p:nvSpPr>
            <p:cNvPr id="4" name="object 4"/>
            <p:cNvSpPr/>
            <p:nvPr/>
          </p:nvSpPr>
          <p:spPr>
            <a:xfrm>
              <a:off x="549592" y="1481853"/>
              <a:ext cx="12938125" cy="6071235"/>
            </a:xfrm>
            <a:custGeom>
              <a:avLst/>
              <a:gdLst/>
              <a:ahLst/>
              <a:cxnLst/>
              <a:rect l="l" t="t" r="r" b="b"/>
              <a:pathLst>
                <a:path w="12938125" h="6071234">
                  <a:moveTo>
                    <a:pt x="0" y="65989"/>
                  </a:moveTo>
                  <a:lnTo>
                    <a:pt x="5185" y="40301"/>
                  </a:lnTo>
                  <a:lnTo>
                    <a:pt x="19326" y="19326"/>
                  </a:lnTo>
                  <a:lnTo>
                    <a:pt x="40301" y="5185"/>
                  </a:lnTo>
                  <a:lnTo>
                    <a:pt x="65989" y="0"/>
                  </a:lnTo>
                  <a:lnTo>
                    <a:pt x="12871932" y="0"/>
                  </a:lnTo>
                  <a:lnTo>
                    <a:pt x="12897620" y="5185"/>
                  </a:lnTo>
                  <a:lnTo>
                    <a:pt x="12918595" y="19326"/>
                  </a:lnTo>
                  <a:lnTo>
                    <a:pt x="12932736" y="40301"/>
                  </a:lnTo>
                  <a:lnTo>
                    <a:pt x="12937921" y="65989"/>
                  </a:lnTo>
                  <a:lnTo>
                    <a:pt x="12937921" y="6004763"/>
                  </a:lnTo>
                  <a:lnTo>
                    <a:pt x="12932736" y="6030450"/>
                  </a:lnTo>
                  <a:lnTo>
                    <a:pt x="12918595" y="6051426"/>
                  </a:lnTo>
                  <a:lnTo>
                    <a:pt x="12897620" y="6065567"/>
                  </a:lnTo>
                  <a:lnTo>
                    <a:pt x="12871932" y="6070752"/>
                  </a:lnTo>
                  <a:lnTo>
                    <a:pt x="65989" y="6070752"/>
                  </a:lnTo>
                  <a:lnTo>
                    <a:pt x="40301" y="6065567"/>
                  </a:lnTo>
                  <a:lnTo>
                    <a:pt x="19326" y="6051426"/>
                  </a:lnTo>
                  <a:lnTo>
                    <a:pt x="5185" y="6030450"/>
                  </a:lnTo>
                  <a:lnTo>
                    <a:pt x="0" y="6004763"/>
                  </a:lnTo>
                  <a:lnTo>
                    <a:pt x="0" y="65989"/>
                  </a:lnTo>
                  <a:close/>
                </a:path>
              </a:pathLst>
            </a:custGeom>
            <a:ln w="7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1489468"/>
              <a:ext cx="12922885" cy="455295"/>
            </a:xfrm>
            <a:custGeom>
              <a:avLst/>
              <a:gdLst/>
              <a:ahLst/>
              <a:cxnLst/>
              <a:rect l="l" t="t" r="r" b="b"/>
              <a:pathLst>
                <a:path w="12922885" h="455294">
                  <a:moveTo>
                    <a:pt x="12922681" y="0"/>
                  </a:moveTo>
                  <a:lnTo>
                    <a:pt x="0" y="0"/>
                  </a:lnTo>
                  <a:lnTo>
                    <a:pt x="0" y="454825"/>
                  </a:lnTo>
                  <a:lnTo>
                    <a:pt x="12922681" y="454825"/>
                  </a:lnTo>
                  <a:lnTo>
                    <a:pt x="12922681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7243" y="2020837"/>
            <a:ext cx="92154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b="1" spc="-38" dirty="0">
                <a:solidFill>
                  <a:srgbClr val="2C3880"/>
                </a:solidFill>
                <a:latin typeface="Arial"/>
                <a:cs typeface="Arial"/>
              </a:rPr>
              <a:t>Parameter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0183" y="2020837"/>
            <a:ext cx="98504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b="1" spc="-69" dirty="0">
                <a:solidFill>
                  <a:srgbClr val="2C3880"/>
                </a:solidFill>
                <a:latin typeface="Arial"/>
                <a:cs typeface="Arial"/>
              </a:rPr>
              <a:t>Description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09271" y="2020837"/>
            <a:ext cx="1927225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b="1" spc="-50" dirty="0">
                <a:solidFill>
                  <a:srgbClr val="2C3880"/>
                </a:solidFill>
                <a:latin typeface="Arial"/>
                <a:cs typeface="Arial"/>
              </a:rPr>
              <a:t>Effect</a:t>
            </a:r>
            <a:r>
              <a:rPr sz="1500" b="1" spc="-25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b="1" spc="-94" dirty="0">
                <a:solidFill>
                  <a:srgbClr val="2C3880"/>
                </a:solidFill>
                <a:latin typeface="Arial"/>
                <a:cs typeface="Arial"/>
              </a:rPr>
              <a:t>on</a:t>
            </a:r>
            <a:r>
              <a:rPr sz="1500" b="1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2C3880"/>
                </a:solidFill>
                <a:latin typeface="Arial"/>
                <a:cs typeface="Arial"/>
              </a:rPr>
              <a:t>Performance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6516" y="2430366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19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7243" y="2589362"/>
            <a:ext cx="149304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Training</a:t>
            </a:r>
            <a:r>
              <a:rPr sz="1500" spc="-44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Duration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0173" y="2589362"/>
            <a:ext cx="397113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RoBERTa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was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trained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for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up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500,000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steps.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516" y="3312921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20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7243" y="3471913"/>
            <a:ext cx="942181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Batch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 Size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0172" y="3382377"/>
            <a:ext cx="5380038" cy="6213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 marR="6350">
              <a:lnSpc>
                <a:spcPct val="1392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Evaluated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with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256,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2K,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8K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sequences.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RoBERTa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used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8K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sequences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effectively.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09179" y="2499827"/>
            <a:ext cx="6808788" cy="1232694"/>
          </a:xfrm>
          <a:prstGeom prst="rect">
            <a:avLst/>
          </a:prstGeom>
        </p:spPr>
        <p:txBody>
          <a:bodyPr vert="horz" wrap="square" lIns="0" tIns="105569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831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Longer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training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enhances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model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generalization.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SQuAD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v1.1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F1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score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rose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from</a:t>
            </a: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700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93.6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94.6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with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more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steps.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Larger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batches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reduce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perplexity</a:t>
            </a:r>
            <a:r>
              <a:rPr sz="1500" spc="400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improve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task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performance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516" y="4195461"/>
            <a:ext cx="16153606" cy="569119"/>
          </a:xfrm>
          <a:custGeom>
            <a:avLst/>
            <a:gdLst/>
            <a:ahLst/>
            <a:cxnLst/>
            <a:rect l="l" t="t" r="r" b="b"/>
            <a:pathLst>
              <a:path w="12922885" h="455295">
                <a:moveTo>
                  <a:pt x="12922681" y="0"/>
                </a:moveTo>
                <a:lnTo>
                  <a:pt x="0" y="0"/>
                </a:lnTo>
                <a:lnTo>
                  <a:pt x="0" y="454825"/>
                </a:lnTo>
                <a:lnTo>
                  <a:pt x="12922681" y="454825"/>
                </a:lnTo>
                <a:lnTo>
                  <a:pt x="12922681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7243" y="4354462"/>
            <a:ext cx="1228725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Learning</a:t>
            </a:r>
            <a:r>
              <a:rPr sz="1500" spc="-44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Rate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0173" y="4354462"/>
            <a:ext cx="5238750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Adjusted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according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batch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size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(1e</a:t>
            </a:r>
            <a:r>
              <a:rPr sz="1500" spc="444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63" dirty="0">
                <a:solidFill>
                  <a:srgbClr val="2C3880"/>
                </a:solidFill>
                <a:latin typeface="Arial"/>
                <a:cs typeface="Arial"/>
              </a:rPr>
              <a:t>-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4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for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256,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1e</a:t>
            </a:r>
            <a:r>
              <a:rPr sz="1500" spc="-2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63" dirty="0">
                <a:solidFill>
                  <a:srgbClr val="2C3880"/>
                </a:solidFill>
                <a:latin typeface="Arial"/>
                <a:cs typeface="Arial"/>
              </a:rPr>
              <a:t>-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3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for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8K).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516" y="4763991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20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7243" y="4922987"/>
            <a:ext cx="85804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Data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Size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80173" y="4833451"/>
            <a:ext cx="5023644" cy="6213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 marR="6350">
              <a:lnSpc>
                <a:spcPct val="1392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160GB total,</a:t>
            </a:r>
            <a:r>
              <a:rPr sz="1500" spc="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using</a:t>
            </a:r>
            <a:r>
              <a:rPr sz="1500" spc="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BOOKCORPUS,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 Wikipedia,</a:t>
            </a:r>
            <a:r>
              <a:rPr sz="1500" spc="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CC-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NEWS,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OpenWebText,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Stories.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6516" y="5646532"/>
            <a:ext cx="16153606" cy="569119"/>
          </a:xfrm>
          <a:custGeom>
            <a:avLst/>
            <a:gdLst/>
            <a:ahLst/>
            <a:cxnLst/>
            <a:rect l="l" t="t" r="r" b="b"/>
            <a:pathLst>
              <a:path w="12922885" h="455295">
                <a:moveTo>
                  <a:pt x="12922681" y="0"/>
                </a:moveTo>
                <a:lnTo>
                  <a:pt x="0" y="0"/>
                </a:lnTo>
                <a:lnTo>
                  <a:pt x="0" y="454825"/>
                </a:lnTo>
                <a:lnTo>
                  <a:pt x="12922681" y="454825"/>
                </a:lnTo>
                <a:lnTo>
                  <a:pt x="12922681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77242" y="5805538"/>
            <a:ext cx="1503363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Masking</a:t>
            </a:r>
            <a:r>
              <a:rPr sz="1500" spc="-50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Strategy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80172" y="5805538"/>
            <a:ext cx="5548313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Dynamic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masking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regenerates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token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masks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per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training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instance.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6516" y="6215063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20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7243" y="6374061"/>
            <a:ext cx="1270794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NSP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Objective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80173" y="6374061"/>
            <a:ext cx="4404519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Next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Sentence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Prediction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(NSP)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objective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removed.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516" y="7097617"/>
            <a:ext cx="16153606" cy="569119"/>
          </a:xfrm>
          <a:custGeom>
            <a:avLst/>
            <a:gdLst/>
            <a:ahLst/>
            <a:cxnLst/>
            <a:rect l="l" t="t" r="r" b="b"/>
            <a:pathLst>
              <a:path w="12922885" h="455295">
                <a:moveTo>
                  <a:pt x="12922681" y="0"/>
                </a:moveTo>
                <a:lnTo>
                  <a:pt x="0" y="0"/>
                </a:lnTo>
                <a:lnTo>
                  <a:pt x="0" y="454825"/>
                </a:lnTo>
                <a:lnTo>
                  <a:pt x="12922681" y="454825"/>
                </a:lnTo>
                <a:lnTo>
                  <a:pt x="12922681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77243" y="7256612"/>
            <a:ext cx="1112836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Input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Format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80173" y="7256612"/>
            <a:ext cx="4348956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Trains</a:t>
            </a:r>
            <a:r>
              <a:rPr sz="1500" spc="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on</a:t>
            </a:r>
            <a:r>
              <a:rPr sz="1500" spc="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FULL-SENTENCES</a:t>
            </a:r>
            <a:r>
              <a:rPr sz="1500" spc="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format</a:t>
            </a:r>
            <a:r>
              <a:rPr sz="1500" spc="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(512</a:t>
            </a:r>
            <a:r>
              <a:rPr sz="1500" spc="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tokens).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6516" y="7666133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20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77243" y="7825136"/>
            <a:ext cx="1250156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Text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Encoding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0172" y="7825136"/>
            <a:ext cx="3408363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Byte</a:t>
            </a:r>
            <a:r>
              <a:rPr sz="1500" spc="-16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63" dirty="0">
                <a:solidFill>
                  <a:srgbClr val="2C3880"/>
                </a:solidFill>
                <a:latin typeface="Arial"/>
                <a:cs typeface="Arial"/>
              </a:rPr>
              <a:t>-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level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BPE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with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50K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subword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units.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6516" y="8548688"/>
            <a:ext cx="16153606" cy="882650"/>
          </a:xfrm>
          <a:custGeom>
            <a:avLst/>
            <a:gdLst/>
            <a:ahLst/>
            <a:cxnLst/>
            <a:rect l="l" t="t" r="r" b="b"/>
            <a:pathLst>
              <a:path w="12922885" h="706120">
                <a:moveTo>
                  <a:pt x="12922681" y="0"/>
                </a:moveTo>
                <a:lnTo>
                  <a:pt x="0" y="0"/>
                </a:lnTo>
                <a:lnTo>
                  <a:pt x="0" y="706043"/>
                </a:lnTo>
                <a:lnTo>
                  <a:pt x="12922681" y="706043"/>
                </a:lnTo>
                <a:lnTo>
                  <a:pt x="12922681" y="0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77243" y="8618150"/>
            <a:ext cx="1048544" cy="6213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 marR="6350">
              <a:lnSpc>
                <a:spcPct val="139200"/>
              </a:lnSpc>
              <a:spcBef>
                <a:spcPts val="125"/>
              </a:spcBef>
            </a:pP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Model Architecture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0172" y="8618150"/>
            <a:ext cx="5919788" cy="6213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 marR="6350">
              <a:lnSpc>
                <a:spcPct val="1392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Two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main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configurations: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BASE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(12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layers,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768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hidden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units),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LARGE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(24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layers,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1024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hidden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units).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09179" y="4354461"/>
            <a:ext cx="6958013" cy="46726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Higher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learning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rates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with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large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batches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help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stabilize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speed</a:t>
            </a:r>
            <a:r>
              <a:rPr sz="1500" spc="-19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up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training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4"/>
              </a:spcBef>
            </a:pPr>
            <a:endParaRPr sz="1500">
              <a:latin typeface="Arial"/>
              <a:cs typeface="Arial"/>
            </a:endParaRPr>
          </a:p>
          <a:p>
            <a:pPr marL="15875" marR="685006">
              <a:lnSpc>
                <a:spcPct val="139200"/>
              </a:lnSpc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larger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corpus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significantly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boosts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performance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model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generalization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across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tasks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Slight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improvements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performance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over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static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masking.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4"/>
              </a:spcBef>
            </a:pPr>
            <a:endParaRPr sz="1500">
              <a:latin typeface="Arial"/>
              <a:cs typeface="Arial"/>
            </a:endParaRPr>
          </a:p>
          <a:p>
            <a:pPr marL="15875" marR="6350">
              <a:lnSpc>
                <a:spcPct val="139200"/>
              </a:lnSpc>
              <a:spcBef>
                <a:spcPts val="6"/>
              </a:spcBef>
              <a:tabLst>
                <a:tab pos="3734594" algn="l"/>
              </a:tabLst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Model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performs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better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without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NSP.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FULL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	</a:t>
            </a:r>
            <a:r>
              <a:rPr sz="1500" spc="63" dirty="0">
                <a:solidFill>
                  <a:srgbClr val="2C3880"/>
                </a:solidFill>
                <a:latin typeface="Arial"/>
                <a:cs typeface="Arial"/>
              </a:rPr>
              <a:t>-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SENTENCES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format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showed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highest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F1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SQuAD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2.0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3"/>
              </a:spcBef>
            </a:pP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6"/>
              </a:spcBef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Helps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capture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longer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context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dependencies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improves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accuracy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4"/>
              </a:spcBef>
            </a:pPr>
            <a:endParaRPr sz="1500">
              <a:latin typeface="Arial"/>
              <a:cs typeface="Arial"/>
            </a:endParaRPr>
          </a:p>
          <a:p>
            <a:pPr marL="15875" marR="716756">
              <a:lnSpc>
                <a:spcPct val="139200"/>
              </a:lnSpc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Minimizes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unknown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tokens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and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increases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model’s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ability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to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handle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rare</a:t>
            </a:r>
            <a:r>
              <a:rPr sz="1500" spc="-6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31" dirty="0">
                <a:solidFill>
                  <a:srgbClr val="2C3880"/>
                </a:solidFill>
                <a:latin typeface="Arial"/>
                <a:cs typeface="Arial"/>
              </a:rPr>
              <a:t>or </a:t>
            </a: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diverse</a:t>
            </a:r>
            <a:r>
              <a:rPr sz="1500" spc="-38" dirty="0">
                <a:solidFill>
                  <a:srgbClr val="2C3880"/>
                </a:solidFill>
                <a:latin typeface="Arial"/>
                <a:cs typeface="Arial"/>
              </a:rPr>
              <a:t> </a:t>
            </a:r>
            <a:r>
              <a:rPr sz="1500" spc="-13" dirty="0">
                <a:solidFill>
                  <a:srgbClr val="2C3880"/>
                </a:solidFill>
                <a:latin typeface="Arial"/>
                <a:cs typeface="Arial"/>
              </a:rPr>
              <a:t>tokens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15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</a:pPr>
            <a:r>
              <a:rPr sz="1500" dirty="0">
                <a:solidFill>
                  <a:srgbClr val="2C3880"/>
                </a:solidFill>
                <a:latin typeface="Arial"/>
                <a:cs typeface="Arial"/>
              </a:rPr>
              <a:t>RoBERTa_LARGE significantly outperforms </a:t>
            </a:r>
            <a:r>
              <a:rPr sz="1500" spc="-25" dirty="0">
                <a:solidFill>
                  <a:srgbClr val="2C3880"/>
                </a:solidFill>
                <a:latin typeface="Arial"/>
                <a:cs typeface="Arial"/>
              </a:rPr>
              <a:t>BASE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1" y="285751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8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5113">
              <a:lnSpc>
                <a:spcPct val="100000"/>
              </a:lnSpc>
              <a:spcBef>
                <a:spcPts val="125"/>
              </a:spcBef>
            </a:pPr>
            <a:r>
              <a:rPr spc="-25" dirty="0"/>
              <a:t>BERT</a:t>
            </a:r>
            <a:r>
              <a:rPr spc="-325" dirty="0"/>
              <a:t> vs</a:t>
            </a:r>
            <a:r>
              <a:rPr spc="-38" dirty="0"/>
              <a:t> </a:t>
            </a:r>
            <a:r>
              <a:rPr spc="-106" dirty="0"/>
              <a:t>RoBERTa:</a:t>
            </a:r>
            <a:r>
              <a:rPr spc="-175" dirty="0"/>
              <a:t> </a:t>
            </a:r>
            <a:r>
              <a:rPr spc="-156" dirty="0"/>
              <a:t>Key</a:t>
            </a:r>
            <a:r>
              <a:rPr spc="-181" dirty="0"/>
              <a:t> </a:t>
            </a:r>
            <a:r>
              <a:rPr spc="-150" dirty="0"/>
              <a:t>Differences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1960" y="2169586"/>
          <a:ext cx="15921830" cy="7380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819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100" b="1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Aspect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70656" marB="0">
                    <a:lnL w="12700">
                      <a:solidFill>
                        <a:schemeClr val="tx1"/>
                      </a:solidFill>
                      <a:prstDash val="solid"/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100" b="1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BERT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70656" marB="0"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100" b="1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RoBERTa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70656" marB="0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18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r>
                        <a:rPr sz="2100" spc="-3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Duration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1,000,000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steps,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batch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2100" spc="-1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22275" marR="551180">
                        <a:lnSpc>
                          <a:spcPct val="136300"/>
                        </a:lnSpc>
                        <a:spcBef>
                          <a:spcPts val="73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Up</a:t>
                      </a:r>
                      <a:r>
                        <a:rPr sz="2100" spc="-2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500,000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steps,</a:t>
                      </a:r>
                      <a:r>
                        <a:rPr sz="2100" spc="-1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batch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up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8,000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15888" marB="0">
                    <a:lnR w="12700">
                      <a:solidFill>
                        <a:schemeClr val="tx1"/>
                      </a:solidFill>
                      <a:prstDash val="solid"/>
                    </a:lnR>
                    <a:solidFill>
                      <a:srgbClr val="000000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18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r>
                        <a:rPr sz="2100" spc="-3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16GB (BOOKCORPUS +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Wikipedia)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/>
                </a:tc>
                <a:tc>
                  <a:txBody>
                    <a:bodyPr/>
                    <a:lstStyle/>
                    <a:p>
                      <a:pPr marL="422275" marR="737235">
                        <a:lnSpc>
                          <a:spcPct val="136300"/>
                        </a:lnSpc>
                        <a:spcBef>
                          <a:spcPts val="73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160GB </a:t>
                      </a:r>
                      <a:r>
                        <a:rPr sz="2100" spc="-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(CC-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NEWS,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OpenWebText, Stories)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15888" marB="0"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NSP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Included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Removed,</a:t>
                      </a:r>
                      <a:r>
                        <a:rPr sz="2100" spc="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uses</a:t>
                      </a:r>
                      <a:r>
                        <a:rPr sz="2100" spc="2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FULL-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SENTENCES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R w="12700">
                      <a:solidFill>
                        <a:schemeClr val="tx1"/>
                      </a:solidFill>
                      <a:prstDash val="solid"/>
                    </a:lnR>
                    <a:solidFill>
                      <a:srgbClr val="000000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Masking</a:t>
                      </a:r>
                      <a:r>
                        <a:rPr sz="2100" spc="-4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Static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/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Dynamic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Input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Format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Concatenated</a:t>
                      </a:r>
                      <a:r>
                        <a:rPr sz="2100" spc="-5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segments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Full</a:t>
                      </a:r>
                      <a:r>
                        <a:rPr sz="2100" spc="-17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length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sequences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R w="12700">
                      <a:solidFill>
                        <a:schemeClr val="tx1"/>
                      </a:solidFill>
                      <a:prstDash val="solid"/>
                    </a:lnR>
                    <a:solidFill>
                      <a:srgbClr val="000000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Text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Encoding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Character</a:t>
                      </a:r>
                      <a:r>
                        <a:rPr sz="2100" spc="-3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2100" spc="-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BPE,</a:t>
                      </a:r>
                      <a:r>
                        <a:rPr sz="2100" spc="-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30K</a:t>
                      </a:r>
                      <a:r>
                        <a:rPr sz="2100" spc="-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units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/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2100" spc="-18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level BPE, 50K</a:t>
                      </a:r>
                      <a:r>
                        <a:rPr sz="2100" spc="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units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R w="12700">
                      <a:solidFill>
                        <a:schemeClr val="tx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5706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L w="12700">
                      <a:solidFill>
                        <a:schemeClr val="tx1"/>
                      </a:solidFill>
                      <a:prstDash val="solid"/>
                    </a:lnL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0937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Outperformed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later</a:t>
                      </a:r>
                      <a:r>
                        <a:rPr sz="2100" spc="-1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models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230188" marB="0"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22275" marR="663575" indent="-635">
                        <a:lnSpc>
                          <a:spcPct val="136300"/>
                        </a:lnSpc>
                        <a:spcBef>
                          <a:spcPts val="730"/>
                        </a:spcBef>
                      </a:pP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State</a:t>
                      </a:r>
                      <a:r>
                        <a:rPr sz="2100" spc="-9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100" spc="-245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100" spc="-229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7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10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art on GLUE, </a:t>
                      </a:r>
                      <a:r>
                        <a:rPr sz="2100" spc="-1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SQuAD, </a:t>
                      </a:r>
                      <a:r>
                        <a:rPr sz="2100" spc="-20" dirty="0">
                          <a:solidFill>
                            <a:srgbClr val="2C3880"/>
                          </a:solidFill>
                          <a:latin typeface="Arial"/>
                          <a:cs typeface="Arial"/>
                        </a:rPr>
                        <a:t>RACE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15888" marB="0"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000000">
                        <a:alpha val="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1" y="285751"/>
            <a:ext cx="857249" cy="8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8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95350"/>
            <a:ext cx="86487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Performance on GLUE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57500"/>
            <a:ext cx="7231105" cy="257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6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RoBERTa’s</a:t>
            </a: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Performance:</a:t>
            </a:r>
          </a:p>
          <a:p>
            <a:pPr marL="0" lvl="0" indent="0" algn="l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MNLI: 90.2% accuracy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QNLI: 94.7% accuracy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SST-2: 96.4% accuracy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413D6C5-819D-5F3E-E59B-4CDD3B151839}"/>
              </a:ext>
            </a:extLst>
          </p:cNvPr>
          <p:cNvGraphicFramePr/>
          <p:nvPr/>
        </p:nvGraphicFramePr>
        <p:xfrm>
          <a:off x="9714978" y="1522262"/>
          <a:ext cx="8648700" cy="796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55908764-78AE-26D4-1128-7A8ADB7A9CA4}"/>
              </a:ext>
            </a:extLst>
          </p:cNvPr>
          <p:cNvSpPr txBox="1"/>
          <p:nvPr/>
        </p:nvSpPr>
        <p:spPr>
          <a:xfrm>
            <a:off x="914400" y="6667500"/>
            <a:ext cx="7231105" cy="207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effectLst/>
              </a:rPr>
              <a:t>BERT’s Performance:</a:t>
            </a:r>
          </a:p>
          <a:p>
            <a:pPr marL="0" lvl="0" indent="0" algn="l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MNLI: 86.6% accuracy</a:t>
            </a:r>
          </a:p>
          <a:p>
            <a:pPr marL="342900" indent="-342900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SST-2: 93.5% accuracy</a:t>
            </a:r>
          </a:p>
        </p:txBody>
      </p:sp>
    </p:spTree>
    <p:extLst>
      <p:ext uri="{BB962C8B-B14F-4D97-AF65-F5344CB8AC3E}">
        <p14:creationId xmlns:p14="http://schemas.microsoft.com/office/powerpoint/2010/main" val="1980956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4E6DE-7FE7-8BF4-560D-01CEDD15D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D1FA7C4-5DFE-D286-C534-6CB282983BD6}"/>
              </a:ext>
            </a:extLst>
          </p:cNvPr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447FE0-7969-81FD-D6DB-B1A490DEF741}"/>
              </a:ext>
            </a:extLst>
          </p:cNvPr>
          <p:cNvSpPr txBox="1"/>
          <p:nvPr/>
        </p:nvSpPr>
        <p:spPr>
          <a:xfrm>
            <a:off x="1028700" y="895350"/>
            <a:ext cx="91059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Performance on </a:t>
            </a:r>
            <a:r>
              <a:rPr lang="en-US" sz="7200" b="1" dirty="0" err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SQuAD</a:t>
            </a:r>
            <a:endParaRPr lang="en-US" sz="7200" b="1" dirty="0">
              <a:solidFill>
                <a:srgbClr val="2D3880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B4626CD-EF7A-A302-C79E-E6D26A768BF5}"/>
              </a:ext>
            </a:extLst>
          </p:cNvPr>
          <p:cNvGraphicFramePr/>
          <p:nvPr/>
        </p:nvGraphicFramePr>
        <p:xfrm>
          <a:off x="1028700" y="2129342"/>
          <a:ext cx="7658100" cy="781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6">
            <a:extLst>
              <a:ext uri="{FF2B5EF4-FFF2-40B4-BE49-F238E27FC236}">
                <a16:creationId xmlns:a16="http://schemas.microsoft.com/office/drawing/2014/main" id="{B19EAC68-4350-ABE8-5F1D-55142A12A9D0}"/>
              </a:ext>
            </a:extLst>
          </p:cNvPr>
          <p:cNvSpPr txBox="1"/>
          <p:nvPr/>
        </p:nvSpPr>
        <p:spPr>
          <a:xfrm>
            <a:off x="10515600" y="3162300"/>
            <a:ext cx="7231105" cy="204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6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RoBERTa’s</a:t>
            </a: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Performance:</a:t>
            </a:r>
          </a:p>
          <a:p>
            <a:pPr marL="0" lvl="0" indent="0" algn="l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SQuAD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1.1: F1 = 94.6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SQuAD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2.0: F1 = 89.4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3023691-A17F-0E18-231E-9C06190526AE}"/>
              </a:ext>
            </a:extLst>
          </p:cNvPr>
          <p:cNvSpPr txBox="1"/>
          <p:nvPr/>
        </p:nvSpPr>
        <p:spPr>
          <a:xfrm>
            <a:off x="10515599" y="6591300"/>
            <a:ext cx="7231105" cy="204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Comparison with BERT:</a:t>
            </a:r>
          </a:p>
          <a:p>
            <a:pPr marL="0" lvl="0" indent="0" algn="l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SQuAD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1.1: BERT = 90.9</a:t>
            </a:r>
          </a:p>
          <a:p>
            <a:pPr marL="342900" lvl="0" indent="-342900" algn="l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SQuAD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2.0: BERT = 86.5</a:t>
            </a:r>
          </a:p>
        </p:txBody>
      </p:sp>
    </p:spTree>
    <p:extLst>
      <p:ext uri="{BB962C8B-B14F-4D97-AF65-F5344CB8AC3E}">
        <p14:creationId xmlns:p14="http://schemas.microsoft.com/office/powerpoint/2010/main" val="304973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48000" y="830583"/>
            <a:ext cx="13440249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 err="1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RoBERTa’s</a:t>
            </a: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Performance on RACE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7A5FC-F151-6C1E-39F7-03026CADA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412" y="2826607"/>
            <a:ext cx="16103176" cy="608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065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535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66608" y="3258003"/>
            <a:ext cx="15679907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507"/>
              </a:lnSpc>
            </a:pPr>
            <a:r>
              <a:rPr lang="en-US" sz="11507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RoBERTa</a:t>
            </a:r>
            <a:r>
              <a:rPr lang="en-US" sz="11507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: </a:t>
            </a:r>
            <a:r>
              <a:rPr lang="en-US" sz="9600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A Robustly Optimized BERT Pretraining Approach</a:t>
            </a:r>
            <a:endParaRPr lang="en-US" sz="11507" i="1" dirty="0">
              <a:solidFill>
                <a:srgbClr val="2D3880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62200" y="6785777"/>
            <a:ext cx="14841707" cy="108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Yinhan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Liu∗, Myle Ott∗,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NamanGoyal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∗, Jingfei Du∗, Mandar Joshi,</a:t>
            </a:r>
          </a:p>
          <a:p>
            <a:pPr marL="0" lvl="0" indent="0" algn="l">
              <a:lnSpc>
                <a:spcPts val="4480"/>
              </a:lnSpc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Danqi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Chen,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OmerLevy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MikeLewis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Luke Zettlemoyer, Veselin Stoyanov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63800" y="-2489625"/>
            <a:ext cx="4551896" cy="45518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7184571" y="800980"/>
            <a:ext cx="4267200" cy="12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62800" y="3715804"/>
            <a:ext cx="4648200" cy="676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88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RoBERTa</a:t>
            </a:r>
            <a:endParaRPr lang="en-US" sz="2400" b="1" dirty="0">
              <a:solidFill>
                <a:srgbClr val="2D3880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00701" y="4392271"/>
            <a:ext cx="7772397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Robustly Optimized</a:t>
            </a:r>
            <a:r>
              <a:rPr lang="en-US" sz="2800" b="1" u="sng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BERT</a:t>
            </a:r>
            <a:r>
              <a:rPr lang="en-US" sz="2800" b="1" u="sng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Pretraining</a:t>
            </a:r>
            <a:r>
              <a:rPr lang="en-US" sz="28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E8FACC-EDA6-DBF2-D472-DBD30A51320C}"/>
              </a:ext>
            </a:extLst>
          </p:cNvPr>
          <p:cNvCxnSpPr/>
          <p:nvPr/>
        </p:nvCxnSpPr>
        <p:spPr>
          <a:xfrm>
            <a:off x="9296400" y="4848554"/>
            <a:ext cx="0" cy="1402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DE04DF-4D26-3812-AAEF-A28F42D133C7}"/>
              </a:ext>
            </a:extLst>
          </p:cNvPr>
          <p:cNvSpPr txBox="1"/>
          <p:nvPr/>
        </p:nvSpPr>
        <p:spPr>
          <a:xfrm>
            <a:off x="7800380" y="6226081"/>
            <a:ext cx="303558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Bidirectional Encoder </a:t>
            </a:r>
            <a:r>
              <a:rPr lang="en-US" sz="2400" b="1" dirty="0"/>
              <a:t>Representations from </a:t>
            </a:r>
            <a:r>
              <a:rPr lang="en-US" sz="2800" b="1" dirty="0">
                <a:solidFill>
                  <a:srgbClr val="0070C0"/>
                </a:solidFill>
              </a:rPr>
              <a:t>Transformers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016AD-F346-340A-ED03-F32EED66B878}"/>
              </a:ext>
            </a:extLst>
          </p:cNvPr>
          <p:cNvSpPr txBox="1"/>
          <p:nvPr/>
        </p:nvSpPr>
        <p:spPr>
          <a:xfrm>
            <a:off x="6477007" y="8336459"/>
            <a:ext cx="56387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Designed to </a:t>
            </a:r>
            <a:r>
              <a:rPr lang="en-US" sz="2000" b="1" i="1" dirty="0"/>
              <a:t>understand the meaning of words in context</a:t>
            </a:r>
            <a:r>
              <a:rPr lang="en-US" sz="2000" i="1" dirty="0"/>
              <a:t> using a mechanism called </a:t>
            </a:r>
            <a:r>
              <a:rPr lang="en-US" sz="2400" b="1" i="1" dirty="0">
                <a:solidFill>
                  <a:srgbClr val="0070C0"/>
                </a:solidFill>
              </a:rPr>
              <a:t>self-attention</a:t>
            </a:r>
            <a:r>
              <a:rPr lang="en-US" sz="2400" b="1" dirty="0">
                <a:solidFill>
                  <a:srgbClr val="0070C0"/>
                </a:solidFill>
              </a:rPr>
              <a:t>.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CABA90-3AEA-632E-B102-63AADBCB5CEE}"/>
              </a:ext>
            </a:extLst>
          </p:cNvPr>
          <p:cNvCxnSpPr>
            <a:cxnSpLocks/>
          </p:cNvCxnSpPr>
          <p:nvPr/>
        </p:nvCxnSpPr>
        <p:spPr>
          <a:xfrm>
            <a:off x="9298678" y="7460345"/>
            <a:ext cx="0" cy="853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4AAC5B-0F61-F6C9-DC38-9E5C4BD856B8}"/>
              </a:ext>
            </a:extLst>
          </p:cNvPr>
          <p:cNvCxnSpPr>
            <a:cxnSpLocks/>
          </p:cNvCxnSpPr>
          <p:nvPr/>
        </p:nvCxnSpPr>
        <p:spPr>
          <a:xfrm>
            <a:off x="10961519" y="5149755"/>
            <a:ext cx="32878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1ED67-CF84-C878-1F46-2DF66A5FEEE9}"/>
              </a:ext>
            </a:extLst>
          </p:cNvPr>
          <p:cNvCxnSpPr/>
          <p:nvPr/>
        </p:nvCxnSpPr>
        <p:spPr>
          <a:xfrm>
            <a:off x="10972800" y="4848554"/>
            <a:ext cx="0" cy="2949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06EB36-4245-5D67-B969-34CACCE29BD6}"/>
              </a:ext>
            </a:extLst>
          </p:cNvPr>
          <p:cNvSpPr txBox="1"/>
          <p:nvPr/>
        </p:nvSpPr>
        <p:spPr>
          <a:xfrm>
            <a:off x="14325600" y="4054037"/>
            <a:ext cx="35813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Means training a model on a </a:t>
            </a:r>
            <a:r>
              <a:rPr lang="en-US" sz="2000" b="1" i="1" dirty="0"/>
              <a:t>large amount of </a:t>
            </a:r>
            <a:r>
              <a:rPr lang="en-US" sz="2000" b="1" i="1" dirty="0">
                <a:solidFill>
                  <a:schemeClr val="tx2"/>
                </a:solidFill>
              </a:rPr>
              <a:t>general data</a:t>
            </a:r>
            <a:r>
              <a:rPr lang="en-US" sz="2000" i="1" dirty="0">
                <a:solidFill>
                  <a:schemeClr val="tx2"/>
                </a:solidFill>
              </a:rPr>
              <a:t> </a:t>
            </a:r>
            <a:r>
              <a:rPr lang="en-US" sz="2000" b="1" i="1" dirty="0"/>
              <a:t>before</a:t>
            </a:r>
            <a:r>
              <a:rPr lang="en-US" sz="2000" i="1" dirty="0"/>
              <a:t> using it for specific tasks.</a:t>
            </a:r>
          </a:p>
          <a:p>
            <a:endParaRPr lang="en-US" sz="2000" i="1" dirty="0"/>
          </a:p>
          <a:p>
            <a:r>
              <a:rPr lang="en-US" sz="2000" i="1" dirty="0"/>
              <a:t>Pretraining gives the model a </a:t>
            </a:r>
            <a:r>
              <a:rPr lang="en-US" sz="2000" b="1" i="1" dirty="0"/>
              <a:t>"</a:t>
            </a:r>
            <a:r>
              <a:rPr lang="en-US" sz="2000" b="1" i="1" dirty="0">
                <a:solidFill>
                  <a:srgbClr val="2D3880"/>
                </a:solidFill>
              </a:rPr>
              <a:t>basic understanding of language</a:t>
            </a:r>
            <a:r>
              <a:rPr lang="en-US" sz="2000" b="1" i="1" dirty="0"/>
              <a:t>"</a:t>
            </a:r>
            <a:r>
              <a:rPr lang="en-US" sz="2000" i="1" dirty="0"/>
              <a:t>, like a student learning grammar before writing essays.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DBC3D-32B6-19D0-61D3-6000F2EAC1E9}"/>
              </a:ext>
            </a:extLst>
          </p:cNvPr>
          <p:cNvSpPr txBox="1"/>
          <p:nvPr/>
        </p:nvSpPr>
        <p:spPr>
          <a:xfrm>
            <a:off x="3886200" y="6250090"/>
            <a:ext cx="29850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Reads a sentence </a:t>
            </a:r>
            <a:r>
              <a:rPr lang="en-US" sz="2000" b="1" i="1" dirty="0"/>
              <a:t>both from </a:t>
            </a:r>
            <a:r>
              <a:rPr lang="en-US" sz="2000" b="1" i="1" dirty="0">
                <a:solidFill>
                  <a:srgbClr val="2D3880"/>
                </a:solidFill>
              </a:rPr>
              <a:t>left to right </a:t>
            </a:r>
            <a:r>
              <a:rPr lang="en-US" sz="2000" b="1" i="1" dirty="0"/>
              <a:t>and </a:t>
            </a:r>
            <a:r>
              <a:rPr lang="en-US" sz="2000" b="1" i="1" dirty="0">
                <a:solidFill>
                  <a:srgbClr val="2D3880"/>
                </a:solidFill>
              </a:rPr>
              <a:t>right to left</a:t>
            </a:r>
            <a:r>
              <a:rPr lang="en-US" sz="2000" i="1" dirty="0">
                <a:solidFill>
                  <a:srgbClr val="2D3880"/>
                </a:solidFill>
              </a:rPr>
              <a:t> </a:t>
            </a:r>
            <a:r>
              <a:rPr lang="en-US" sz="2000" i="1" dirty="0"/>
              <a:t>at the same time.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E2C825-AA6A-D837-7648-5A678C896E33}"/>
              </a:ext>
            </a:extLst>
          </p:cNvPr>
          <p:cNvCxnSpPr>
            <a:cxnSpLocks/>
          </p:cNvCxnSpPr>
          <p:nvPr/>
        </p:nvCxnSpPr>
        <p:spPr>
          <a:xfrm flipH="1">
            <a:off x="6705599" y="6474575"/>
            <a:ext cx="1094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6">
            <a:extLst>
              <a:ext uri="{FF2B5EF4-FFF2-40B4-BE49-F238E27FC236}">
                <a16:creationId xmlns:a16="http://schemas.microsoft.com/office/drawing/2014/main" id="{567C2BD2-4F0A-B320-364E-B41AB3F1ED1F}"/>
              </a:ext>
            </a:extLst>
          </p:cNvPr>
          <p:cNvSpPr txBox="1"/>
          <p:nvPr/>
        </p:nvSpPr>
        <p:spPr>
          <a:xfrm>
            <a:off x="9144000" y="1398012"/>
            <a:ext cx="952501" cy="116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54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</a:t>
            </a:r>
            <a:endParaRPr lang="en-US" sz="7200" b="1" i="1" dirty="0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A70BC7-5A91-7C36-2A25-4B2608FF8F03}"/>
              </a:ext>
            </a:extLst>
          </p:cNvPr>
          <p:cNvCxnSpPr>
            <a:cxnSpLocks/>
          </p:cNvCxnSpPr>
          <p:nvPr/>
        </p:nvCxnSpPr>
        <p:spPr>
          <a:xfrm>
            <a:off x="10961519" y="9410700"/>
            <a:ext cx="32878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08384B-13E4-DD5C-00F5-027D9B718DB9}"/>
              </a:ext>
            </a:extLst>
          </p:cNvPr>
          <p:cNvCxnSpPr/>
          <p:nvPr/>
        </p:nvCxnSpPr>
        <p:spPr>
          <a:xfrm>
            <a:off x="10972800" y="9109499"/>
            <a:ext cx="0" cy="29494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CD5550-82AE-BD35-7461-17FE9E5DF498}"/>
              </a:ext>
            </a:extLst>
          </p:cNvPr>
          <p:cNvSpPr txBox="1"/>
          <p:nvPr/>
        </p:nvSpPr>
        <p:spPr>
          <a:xfrm>
            <a:off x="14260681" y="8764529"/>
            <a:ext cx="328788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Ex: In the sentence:</a:t>
            </a:r>
            <a:br>
              <a:rPr lang="en-US" i="1" dirty="0"/>
            </a:br>
            <a:r>
              <a:rPr lang="en-US" sz="2000" b="1" dirty="0"/>
              <a:t>“The </a:t>
            </a:r>
            <a:r>
              <a:rPr lang="en-US" sz="2000" b="1" dirty="0">
                <a:solidFill>
                  <a:srgbClr val="FF0000"/>
                </a:solidFill>
              </a:rPr>
              <a:t>cat</a:t>
            </a:r>
            <a:r>
              <a:rPr lang="en-US" sz="2000" b="1" dirty="0"/>
              <a:t> sat on the </a:t>
            </a:r>
            <a:r>
              <a:rPr lang="en-US" sz="2000" b="1" dirty="0">
                <a:solidFill>
                  <a:srgbClr val="00B050"/>
                </a:solidFill>
              </a:rPr>
              <a:t>mat</a:t>
            </a:r>
            <a:r>
              <a:rPr lang="en-US" sz="2000" b="1" dirty="0"/>
              <a:t> because </a:t>
            </a:r>
            <a:r>
              <a:rPr lang="en-US" sz="2000" b="1" dirty="0">
                <a:solidFill>
                  <a:srgbClr val="FF0000"/>
                </a:solidFill>
              </a:rPr>
              <a:t>it</a:t>
            </a:r>
            <a:r>
              <a:rPr lang="en-US" sz="2000" b="1" dirty="0"/>
              <a:t> was tired.”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08E98-8771-392C-8B9B-83A91F1E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E0DBCD-8C48-3E2A-5FB7-703321291095}"/>
              </a:ext>
            </a:extLst>
          </p:cNvPr>
          <p:cNvSpPr/>
          <p:nvPr/>
        </p:nvSpPr>
        <p:spPr>
          <a:xfrm>
            <a:off x="11519626" y="7124700"/>
            <a:ext cx="3567974" cy="23807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C5B6F21-3398-0555-CAF0-2FDFA28FB4C9}"/>
              </a:ext>
            </a:extLst>
          </p:cNvPr>
          <p:cNvSpPr/>
          <p:nvPr/>
        </p:nvSpPr>
        <p:spPr>
          <a:xfrm>
            <a:off x="-13278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38B6115-8904-45E0-5920-3CD903E42B3B}"/>
              </a:ext>
            </a:extLst>
          </p:cNvPr>
          <p:cNvSpPr txBox="1"/>
          <p:nvPr/>
        </p:nvSpPr>
        <p:spPr>
          <a:xfrm>
            <a:off x="10820400" y="1257300"/>
            <a:ext cx="795532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6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Types of Transformers</a:t>
            </a:r>
          </a:p>
        </p:txBody>
      </p:sp>
      <p:pic>
        <p:nvPicPr>
          <p:cNvPr id="12" name="Picture 11" descr="A diagram of a tree&#10;&#10;AI-generated content may be incorrect.">
            <a:extLst>
              <a:ext uri="{FF2B5EF4-FFF2-40B4-BE49-F238E27FC236}">
                <a16:creationId xmlns:a16="http://schemas.microsoft.com/office/drawing/2014/main" id="{6992AB3D-AF96-A1AE-8F77-DB8D64D60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23900"/>
            <a:ext cx="10197374" cy="822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21C8D-D79A-B22A-911C-003E28F8C368}"/>
              </a:ext>
            </a:extLst>
          </p:cNvPr>
          <p:cNvSpPr txBox="1"/>
          <p:nvPr/>
        </p:nvSpPr>
        <p:spPr>
          <a:xfrm>
            <a:off x="10820400" y="3238500"/>
            <a:ext cx="7315200" cy="355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Encoder-only transformers </a:t>
            </a:r>
            <a:r>
              <a:rPr lang="en-US" sz="200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– suitable for tasks that require understanding the input, such as sentence classification and named entity recognition. Some of the popular models are </a:t>
            </a:r>
            <a:r>
              <a:rPr lang="en-US" sz="2000" i="0" u="none" strike="noStrike" dirty="0">
                <a:solidFill>
                  <a:srgbClr val="2456B4"/>
                </a:solidFill>
                <a:effectLst/>
                <a:latin typeface="Glacial Indifference" panose="020B0604020202020204" charset="0"/>
                <a:hlinkClick r:id="rId5"/>
              </a:rPr>
              <a:t>BERT</a:t>
            </a:r>
            <a:r>
              <a:rPr lang="en-US" sz="200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,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RoBERTa</a:t>
            </a:r>
            <a:r>
              <a:rPr lang="en-US" sz="200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, and DistilBERT.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Decoder-only transformers </a:t>
            </a:r>
            <a:r>
              <a:rPr lang="en-US" sz="200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– effective for generative tasks such as text generation. Some of the popular models are GPT, LLaMA, and Falcon.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Encoder-decoder transformers </a:t>
            </a:r>
            <a:r>
              <a:rPr lang="en-US" sz="200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– suitable for generative tasks that require input, such as translation or summarization. Popular encoder-decoder models are BART, T5, and UL2.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E20F9B2-9D31-48A4-60E0-D4067382F911}"/>
              </a:ext>
            </a:extLst>
          </p:cNvPr>
          <p:cNvSpPr txBox="1"/>
          <p:nvPr/>
        </p:nvSpPr>
        <p:spPr>
          <a:xfrm>
            <a:off x="1860187" y="8877300"/>
            <a:ext cx="6781800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3600" b="1" i="1" dirty="0">
                <a:solidFill>
                  <a:schemeClr val="bg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Figure: Transformer’s </a:t>
            </a:r>
            <a:r>
              <a:rPr lang="en-US" sz="3600" b="1" i="1" dirty="0">
                <a:solidFill>
                  <a:srgbClr val="00206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Evolutionary Tree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1D61D-6F6C-9BCB-72F3-761D416B44A1}"/>
              </a:ext>
            </a:extLst>
          </p:cNvPr>
          <p:cNvCxnSpPr>
            <a:cxnSpLocks/>
          </p:cNvCxnSpPr>
          <p:nvPr/>
        </p:nvCxnSpPr>
        <p:spPr>
          <a:xfrm>
            <a:off x="10515600" y="7505700"/>
            <a:ext cx="10040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0EA986-E03D-3A74-8447-C366FD77B9F9}"/>
              </a:ext>
            </a:extLst>
          </p:cNvPr>
          <p:cNvCxnSpPr>
            <a:cxnSpLocks/>
          </p:cNvCxnSpPr>
          <p:nvPr/>
        </p:nvCxnSpPr>
        <p:spPr>
          <a:xfrm>
            <a:off x="10515600" y="3467100"/>
            <a:ext cx="0" cy="40386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341C53-677C-9071-2C53-182623C324C0}"/>
              </a:ext>
            </a:extLst>
          </p:cNvPr>
          <p:cNvCxnSpPr>
            <a:cxnSpLocks/>
          </p:cNvCxnSpPr>
          <p:nvPr/>
        </p:nvCxnSpPr>
        <p:spPr>
          <a:xfrm flipH="1">
            <a:off x="10515600" y="3467100"/>
            <a:ext cx="3048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B9A132-F7F3-AB5F-E93C-42957088BB27}"/>
              </a:ext>
            </a:extLst>
          </p:cNvPr>
          <p:cNvSpPr/>
          <p:nvPr/>
        </p:nvSpPr>
        <p:spPr>
          <a:xfrm>
            <a:off x="11866835" y="7410992"/>
            <a:ext cx="1703703" cy="184730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 panose="020B0604020202020204" charset="0"/>
              </a:rPr>
              <a:t>Self-Attention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CFDEDF-DDB3-B391-5A6C-30FCC591E5CA}"/>
              </a:ext>
            </a:extLst>
          </p:cNvPr>
          <p:cNvSpPr/>
          <p:nvPr/>
        </p:nvSpPr>
        <p:spPr>
          <a:xfrm>
            <a:off x="13058074" y="7410992"/>
            <a:ext cx="1703703" cy="18473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lacial Indifference" panose="020B0604020202020204" charset="0"/>
              </a:rPr>
              <a:t>Feedforward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3DC5F6-69F7-9ED2-5467-8911A6166446}"/>
              </a:ext>
            </a:extLst>
          </p:cNvPr>
          <p:cNvSpPr txBox="1"/>
          <p:nvPr/>
        </p:nvSpPr>
        <p:spPr>
          <a:xfrm>
            <a:off x="10744200" y="9592946"/>
            <a:ext cx="5063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lacial Indifference" panose="020B0604020202020204" charset="0"/>
              </a:rPr>
              <a:t>Layer of an Encoder-only transformer</a:t>
            </a:r>
            <a:endParaRPr lang="en-US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2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C2DE3-ACED-A0BC-B7E0-9C910087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926BAC-E716-D785-65E0-CBBE79DD2F26}"/>
              </a:ext>
            </a:extLst>
          </p:cNvPr>
          <p:cNvSpPr/>
          <p:nvPr/>
        </p:nvSpPr>
        <p:spPr>
          <a:xfrm>
            <a:off x="7924800" y="3104610"/>
            <a:ext cx="3810000" cy="65579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5B1CFA9C-194E-192F-1277-036AB17388DC}"/>
              </a:ext>
            </a:extLst>
          </p:cNvPr>
          <p:cNvSpPr/>
          <p:nvPr/>
        </p:nvSpPr>
        <p:spPr>
          <a:xfrm>
            <a:off x="0" y="7182390"/>
            <a:ext cx="7328478" cy="3104610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C25EC-4B6D-091A-88C3-C0F96F11F4AC}"/>
              </a:ext>
            </a:extLst>
          </p:cNvPr>
          <p:cNvSpPr txBox="1"/>
          <p:nvPr/>
        </p:nvSpPr>
        <p:spPr>
          <a:xfrm>
            <a:off x="6098094" y="267700"/>
            <a:ext cx="6499369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BERT Architecture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75AD77-69A1-DD20-8770-69DBC16FE095}"/>
              </a:ext>
            </a:extLst>
          </p:cNvPr>
          <p:cNvSpPr/>
          <p:nvPr/>
        </p:nvSpPr>
        <p:spPr>
          <a:xfrm>
            <a:off x="3200401" y="3947876"/>
            <a:ext cx="3810000" cy="53487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CAC6A-B590-701D-41D3-F6B9845CBE1B}"/>
              </a:ext>
            </a:extLst>
          </p:cNvPr>
          <p:cNvSpPr txBox="1"/>
          <p:nvPr/>
        </p:nvSpPr>
        <p:spPr>
          <a:xfrm>
            <a:off x="3409330" y="2617771"/>
            <a:ext cx="3397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Glacial Indifference" panose="020B0604020202020204" charset="0"/>
              </a:rPr>
              <a:t>Input Representation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3D3D80-1128-C516-61EF-0FCC71A082F8}"/>
              </a:ext>
            </a:extLst>
          </p:cNvPr>
          <p:cNvSpPr/>
          <p:nvPr/>
        </p:nvSpPr>
        <p:spPr>
          <a:xfrm>
            <a:off x="3733801" y="4764867"/>
            <a:ext cx="2819400" cy="6455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[CLS]</a:t>
            </a:r>
            <a:r>
              <a:rPr lang="en-US" dirty="0">
                <a:solidFill>
                  <a:schemeClr val="tx1"/>
                </a:solidFill>
              </a:rPr>
              <a:t> token at the start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3EAA14B-26E4-D622-FD4C-495CE0DD51E3}"/>
              </a:ext>
            </a:extLst>
          </p:cNvPr>
          <p:cNvSpPr/>
          <p:nvPr/>
        </p:nvSpPr>
        <p:spPr>
          <a:xfrm>
            <a:off x="3733801" y="8019696"/>
            <a:ext cx="2819400" cy="6455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Position Embeddings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73106B-9119-48D0-AB15-33EBAD7791F7}"/>
              </a:ext>
            </a:extLst>
          </p:cNvPr>
          <p:cNvSpPr/>
          <p:nvPr/>
        </p:nvSpPr>
        <p:spPr>
          <a:xfrm>
            <a:off x="3733801" y="7181496"/>
            <a:ext cx="2819400" cy="6455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Segment Embeddings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33D316-019C-296E-3EE5-5BDE9F435FB7}"/>
              </a:ext>
            </a:extLst>
          </p:cNvPr>
          <p:cNvSpPr/>
          <p:nvPr/>
        </p:nvSpPr>
        <p:spPr>
          <a:xfrm>
            <a:off x="3727161" y="5556088"/>
            <a:ext cx="2819400" cy="6455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[SEP]</a:t>
            </a:r>
            <a:r>
              <a:rPr lang="en-US" dirty="0">
                <a:solidFill>
                  <a:schemeClr val="tx1"/>
                </a:solidFill>
              </a:rPr>
              <a:t> token to separate sentences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C643DFF-0BF0-1482-91D9-D8F5434B15E3}"/>
              </a:ext>
            </a:extLst>
          </p:cNvPr>
          <p:cNvSpPr/>
          <p:nvPr/>
        </p:nvSpPr>
        <p:spPr>
          <a:xfrm>
            <a:off x="3733801" y="6383577"/>
            <a:ext cx="2819400" cy="6455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Word Embeddings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134810-31AF-BBC2-4CD8-BFCAF7AA4A72}"/>
              </a:ext>
            </a:extLst>
          </p:cNvPr>
          <p:cNvSpPr/>
          <p:nvPr/>
        </p:nvSpPr>
        <p:spPr>
          <a:xfrm>
            <a:off x="8153401" y="3533139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EC237CA-DEE7-745F-1BD9-60D10E5F5FCD}"/>
              </a:ext>
            </a:extLst>
          </p:cNvPr>
          <p:cNvSpPr/>
          <p:nvPr/>
        </p:nvSpPr>
        <p:spPr>
          <a:xfrm>
            <a:off x="10515601" y="3514626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26FBED-CB6F-F7C0-3693-22104CB16B26}"/>
              </a:ext>
            </a:extLst>
          </p:cNvPr>
          <p:cNvSpPr/>
          <p:nvPr/>
        </p:nvSpPr>
        <p:spPr>
          <a:xfrm>
            <a:off x="9334501" y="3524979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115ED0-F7BA-6577-332D-8C176A77DAC1}"/>
              </a:ext>
            </a:extLst>
          </p:cNvPr>
          <p:cNvSpPr/>
          <p:nvPr/>
        </p:nvSpPr>
        <p:spPr>
          <a:xfrm>
            <a:off x="8153401" y="5107401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5683A1-144E-05ED-847C-5D80088B6C18}"/>
              </a:ext>
            </a:extLst>
          </p:cNvPr>
          <p:cNvSpPr/>
          <p:nvPr/>
        </p:nvSpPr>
        <p:spPr>
          <a:xfrm>
            <a:off x="10515601" y="5088888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68C123D-8198-E3D7-ED32-101B04CD7597}"/>
              </a:ext>
            </a:extLst>
          </p:cNvPr>
          <p:cNvSpPr/>
          <p:nvPr/>
        </p:nvSpPr>
        <p:spPr>
          <a:xfrm>
            <a:off x="9334501" y="5099241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65CA36-AAD7-0058-B4D9-4A6EB74E1BE4}"/>
              </a:ext>
            </a:extLst>
          </p:cNvPr>
          <p:cNvSpPr/>
          <p:nvPr/>
        </p:nvSpPr>
        <p:spPr>
          <a:xfrm>
            <a:off x="8153401" y="6669114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4660092-1607-7CE1-5B9E-DDC72DA68200}"/>
              </a:ext>
            </a:extLst>
          </p:cNvPr>
          <p:cNvSpPr/>
          <p:nvPr/>
        </p:nvSpPr>
        <p:spPr>
          <a:xfrm>
            <a:off x="10515601" y="6650601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06C47E-B0B7-FD39-D457-8559A789887D}"/>
              </a:ext>
            </a:extLst>
          </p:cNvPr>
          <p:cNvSpPr/>
          <p:nvPr/>
        </p:nvSpPr>
        <p:spPr>
          <a:xfrm>
            <a:off x="9334501" y="6660954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27CABD1-8937-7564-DFC4-72313C529AEB}"/>
              </a:ext>
            </a:extLst>
          </p:cNvPr>
          <p:cNvSpPr/>
          <p:nvPr/>
        </p:nvSpPr>
        <p:spPr>
          <a:xfrm>
            <a:off x="8166679" y="8066140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491E5B5-4690-69C2-3CF1-DAB7BED22D81}"/>
              </a:ext>
            </a:extLst>
          </p:cNvPr>
          <p:cNvSpPr/>
          <p:nvPr/>
        </p:nvSpPr>
        <p:spPr>
          <a:xfrm>
            <a:off x="10528879" y="8047627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6456C3-874C-6C2F-FA9A-48D5E548C13C}"/>
              </a:ext>
            </a:extLst>
          </p:cNvPr>
          <p:cNvSpPr/>
          <p:nvPr/>
        </p:nvSpPr>
        <p:spPr>
          <a:xfrm>
            <a:off x="9347779" y="8057980"/>
            <a:ext cx="990600" cy="11023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C257C7-B4A7-A98E-700C-072210A71185}"/>
              </a:ext>
            </a:extLst>
          </p:cNvPr>
          <p:cNvSpPr txBox="1"/>
          <p:nvPr/>
        </p:nvSpPr>
        <p:spPr>
          <a:xfrm>
            <a:off x="8131031" y="2101856"/>
            <a:ext cx="339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Glacial Indifference" panose="020B0604020202020204" charset="0"/>
              </a:rPr>
              <a:t>Encoder Layers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9404F1-5791-1B82-E03D-7D0BF3758A28}"/>
              </a:ext>
            </a:extLst>
          </p:cNvPr>
          <p:cNvSpPr/>
          <p:nvPr/>
        </p:nvSpPr>
        <p:spPr>
          <a:xfrm>
            <a:off x="12576628" y="5460184"/>
            <a:ext cx="2869044" cy="21138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5FB312-654A-4458-D4D9-A0870A442F61}"/>
              </a:ext>
            </a:extLst>
          </p:cNvPr>
          <p:cNvSpPr txBox="1"/>
          <p:nvPr/>
        </p:nvSpPr>
        <p:spPr>
          <a:xfrm>
            <a:off x="12363779" y="6135717"/>
            <a:ext cx="339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Glacial Indifference" panose="020B0604020202020204" charset="0"/>
              </a:rPr>
              <a:t>Output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22E8BD-9BB3-C14C-BBDC-73C7F1F0E822}"/>
              </a:ext>
            </a:extLst>
          </p:cNvPr>
          <p:cNvCxnSpPr>
            <a:cxnSpLocks/>
          </p:cNvCxnSpPr>
          <p:nvPr/>
        </p:nvCxnSpPr>
        <p:spPr>
          <a:xfrm>
            <a:off x="13813012" y="8041467"/>
            <a:ext cx="10227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CC53FE-EA42-ACD6-3667-BAA23BA3519B}"/>
              </a:ext>
            </a:extLst>
          </p:cNvPr>
          <p:cNvCxnSpPr>
            <a:cxnSpLocks/>
          </p:cNvCxnSpPr>
          <p:nvPr/>
        </p:nvCxnSpPr>
        <p:spPr>
          <a:xfrm>
            <a:off x="13813012" y="7572799"/>
            <a:ext cx="0" cy="112770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5C1646-D430-ECB0-00DE-2F6FE01AD056}"/>
              </a:ext>
            </a:extLst>
          </p:cNvPr>
          <p:cNvCxnSpPr>
            <a:cxnSpLocks/>
          </p:cNvCxnSpPr>
          <p:nvPr/>
        </p:nvCxnSpPr>
        <p:spPr>
          <a:xfrm>
            <a:off x="13813012" y="8665215"/>
            <a:ext cx="10227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8888054-E112-2E5A-965B-CD38B8748BC0}"/>
              </a:ext>
            </a:extLst>
          </p:cNvPr>
          <p:cNvSpPr txBox="1"/>
          <p:nvPr/>
        </p:nvSpPr>
        <p:spPr>
          <a:xfrm>
            <a:off x="14835808" y="7747740"/>
            <a:ext cx="3198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classification: Output of the </a:t>
            </a:r>
            <a:r>
              <a:rPr lang="en-US" b="1" dirty="0"/>
              <a:t>[CLS]</a:t>
            </a:r>
            <a:r>
              <a:rPr lang="en-US" dirty="0"/>
              <a:t> token goes to a classifier.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AF8CCE-8728-B8A1-0FF6-8A4C97E01DD3}"/>
              </a:ext>
            </a:extLst>
          </p:cNvPr>
          <p:cNvSpPr txBox="1"/>
          <p:nvPr/>
        </p:nvSpPr>
        <p:spPr>
          <a:xfrm>
            <a:off x="14853951" y="8494054"/>
            <a:ext cx="3329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tasks like Q&amp;A: Outputs for all tokens are used to find answers.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028E4F0-2F18-6593-9349-80B960775D47}"/>
              </a:ext>
            </a:extLst>
          </p:cNvPr>
          <p:cNvSpPr/>
          <p:nvPr/>
        </p:nvSpPr>
        <p:spPr>
          <a:xfrm>
            <a:off x="12135840" y="2379935"/>
            <a:ext cx="2570760" cy="16593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158B989-8E45-4E2D-7C53-0C812F57BA71}"/>
              </a:ext>
            </a:extLst>
          </p:cNvPr>
          <p:cNvSpPr/>
          <p:nvPr/>
        </p:nvSpPr>
        <p:spPr>
          <a:xfrm>
            <a:off x="12258042" y="2556826"/>
            <a:ext cx="1214118" cy="13164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lacial Indifference" panose="020B0604020202020204" charset="0"/>
              </a:rPr>
              <a:t>Self-Attention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AD69B7-6E4C-789F-979F-06F1250512D8}"/>
              </a:ext>
            </a:extLst>
          </p:cNvPr>
          <p:cNvSpPr/>
          <p:nvPr/>
        </p:nvSpPr>
        <p:spPr>
          <a:xfrm>
            <a:off x="13211322" y="2556826"/>
            <a:ext cx="1378769" cy="13164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Glacial Indifference" panose="020B0604020202020204" charset="0"/>
              </a:rPr>
              <a:t>Feedforward Network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4D0A23-5EF0-02D4-DB57-CEA478D316EF}"/>
              </a:ext>
            </a:extLst>
          </p:cNvPr>
          <p:cNvCxnSpPr>
            <a:cxnSpLocks/>
          </p:cNvCxnSpPr>
          <p:nvPr/>
        </p:nvCxnSpPr>
        <p:spPr>
          <a:xfrm flipH="1">
            <a:off x="10580915" y="2434434"/>
            <a:ext cx="1686921" cy="111084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9E40B5-5ACC-2E8A-8C1F-E7C19297E603}"/>
              </a:ext>
            </a:extLst>
          </p:cNvPr>
          <p:cNvCxnSpPr>
            <a:cxnSpLocks/>
          </p:cNvCxnSpPr>
          <p:nvPr/>
        </p:nvCxnSpPr>
        <p:spPr>
          <a:xfrm flipH="1">
            <a:off x="10580915" y="4039309"/>
            <a:ext cx="3897085" cy="550199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3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6E04-D165-1CCC-0334-57A6787E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BAF4C4-29AC-FBCC-E8DC-C4C12841ACE8}"/>
              </a:ext>
            </a:extLst>
          </p:cNvPr>
          <p:cNvSpPr/>
          <p:nvPr/>
        </p:nvSpPr>
        <p:spPr>
          <a:xfrm>
            <a:off x="-5224" y="7581900"/>
            <a:ext cx="6406024" cy="2713825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1560F3-0681-FB9E-B0C7-D1DE9F2685F2}"/>
              </a:ext>
            </a:extLst>
          </p:cNvPr>
          <p:cNvSpPr txBox="1"/>
          <p:nvPr/>
        </p:nvSpPr>
        <p:spPr>
          <a:xfrm>
            <a:off x="1028700" y="895350"/>
            <a:ext cx="123825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Why </a:t>
            </a:r>
            <a:r>
              <a:rPr lang="en-US" sz="7200" b="1" i="1" dirty="0">
                <a:solidFill>
                  <a:schemeClr val="accent6">
                    <a:lumMod val="50000"/>
                  </a:schemeClr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RoBERTa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Was Developed ?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E29919B-C589-2C15-59C3-5D0ECA4A3831}"/>
              </a:ext>
            </a:extLst>
          </p:cNvPr>
          <p:cNvSpPr txBox="1"/>
          <p:nvPr/>
        </p:nvSpPr>
        <p:spPr>
          <a:xfrm>
            <a:off x="1241982" y="3403788"/>
            <a:ext cx="630181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Studies revealed that BERT was undertrained, constrained by a 16GB dataset (BOOKCORPUS and Wikipedia) and limited training steps.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EF74C74-6692-FF40-4CD7-DA9FF9E8E39C}"/>
              </a:ext>
            </a:extLst>
          </p:cNvPr>
          <p:cNvSpPr txBox="1"/>
          <p:nvPr/>
        </p:nvSpPr>
        <p:spPr>
          <a:xfrm>
            <a:off x="1238352" y="2887170"/>
            <a:ext cx="4042229" cy="496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rgbClr val="2D3880"/>
                </a:solidFill>
                <a:latin typeface="Cormorant Garamond Bold" panose="020B0604020202020204" charset="0"/>
                <a:ea typeface="Glacial Indifference Bold"/>
                <a:cs typeface="Glacial Indifference Bold"/>
                <a:sym typeface="Glacial Indifference Bold"/>
              </a:rPr>
              <a:t>Bert’s limited dataset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97F1BDC-C569-D40E-E148-C5BC7CBC9478}"/>
              </a:ext>
            </a:extLst>
          </p:cNvPr>
          <p:cNvSpPr txBox="1"/>
          <p:nvPr/>
        </p:nvSpPr>
        <p:spPr>
          <a:xfrm>
            <a:off x="1315569" y="5512742"/>
            <a:ext cx="4842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Researchers found that NSP task was less effective than anticipated.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4822A96-12B9-F674-7058-724475C37A06}"/>
              </a:ext>
            </a:extLst>
          </p:cNvPr>
          <p:cNvSpPr txBox="1"/>
          <p:nvPr/>
        </p:nvSpPr>
        <p:spPr>
          <a:xfrm>
            <a:off x="1238352" y="4998677"/>
            <a:ext cx="5337629" cy="496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rgbClr val="2D3880"/>
                </a:solidFill>
                <a:latin typeface="Cormorant Garamond Bold" panose="020B0604020202020204" charset="0"/>
                <a:ea typeface="Glacial Indifference Bold"/>
                <a:cs typeface="Glacial Indifference Bold"/>
                <a:sym typeface="Glacial Indifference Bold"/>
              </a:rPr>
              <a:t>Bert’s inclusion of the NSP task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EA2A4E-AAED-9EDB-38C7-BD17A0DA576A}"/>
              </a:ext>
            </a:extLst>
          </p:cNvPr>
          <p:cNvSpPr txBox="1"/>
          <p:nvPr/>
        </p:nvSpPr>
        <p:spPr>
          <a:xfrm>
            <a:off x="12115800" y="3620006"/>
            <a:ext cx="54863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Training the model longer, with </a:t>
            </a:r>
            <a:r>
              <a:rPr lang="en-US" sz="2800" b="1" dirty="0">
                <a:solidFill>
                  <a:srgbClr val="C00000"/>
                </a:solidFill>
                <a:latin typeface="Glacial Indifference" panose="020B0604020202020204" charset="0"/>
              </a:rPr>
              <a:t>bigger batches</a:t>
            </a: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, over more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Removing the </a:t>
            </a:r>
            <a:r>
              <a:rPr lang="en-US" sz="2400" b="1" dirty="0">
                <a:solidFill>
                  <a:srgbClr val="C00000"/>
                </a:solidFill>
                <a:latin typeface="Glacial Indifference" panose="020B0604020202020204" charset="0"/>
              </a:rPr>
              <a:t>next sentence prediction</a:t>
            </a: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 objective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2D3880"/>
                </a:solidFill>
                <a:latin typeface="Glacial Indifference" panose="020B0604020202020204" charset="0"/>
              </a:rPr>
              <a:t>Training on </a:t>
            </a:r>
            <a:r>
              <a:rPr lang="fr-FR" sz="2400" b="1" dirty="0">
                <a:solidFill>
                  <a:srgbClr val="C00000"/>
                </a:solidFill>
                <a:latin typeface="Glacial Indifference" panose="020B0604020202020204" charset="0"/>
              </a:rPr>
              <a:t>longer sequences</a:t>
            </a:r>
            <a:r>
              <a:rPr lang="fr-FR" sz="2400" b="1" dirty="0">
                <a:solidFill>
                  <a:srgbClr val="2D3880"/>
                </a:solidFill>
                <a:latin typeface="Glacial Indifference" panose="020B060402020202020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lacial Indifference" panose="020B0604020202020204" charset="0"/>
              </a:rPr>
              <a:t>Dynamically</a:t>
            </a: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 changing </a:t>
            </a:r>
            <a:r>
              <a:rPr lang="en-US" sz="2400" b="1" dirty="0">
                <a:solidFill>
                  <a:srgbClr val="C00000"/>
                </a:solidFill>
                <a:latin typeface="Glacial Indifference" panose="020B0604020202020204" charset="0"/>
              </a:rPr>
              <a:t>the masking pattern</a:t>
            </a:r>
            <a:r>
              <a:rPr lang="en-US" sz="2400" b="1" dirty="0">
                <a:solidFill>
                  <a:srgbClr val="2D3880"/>
                </a:solidFill>
                <a:latin typeface="Glacial Indifference" panose="020B0604020202020204" charset="0"/>
              </a:rPr>
              <a:t> applied to the training data.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3BE2C-D2BD-9CDF-B5E0-B22926742062}"/>
              </a:ext>
            </a:extLst>
          </p:cNvPr>
          <p:cNvSpPr txBox="1"/>
          <p:nvPr/>
        </p:nvSpPr>
        <p:spPr>
          <a:xfrm>
            <a:off x="12188371" y="2898529"/>
            <a:ext cx="43027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Enhancing </a:t>
            </a:r>
            <a:r>
              <a:rPr lang="en-US" sz="4000" b="1" i="1" dirty="0">
                <a:solidFill>
                  <a:schemeClr val="accent6">
                    <a:lumMod val="50000"/>
                  </a:schemeClr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BERT</a:t>
            </a:r>
            <a:r>
              <a:rPr lang="en-US" sz="40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by-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F9F32E-F12F-8D67-23F9-31D794209B63}"/>
              </a:ext>
            </a:extLst>
          </p:cNvPr>
          <p:cNvCxnSpPr>
            <a:cxnSpLocks/>
          </p:cNvCxnSpPr>
          <p:nvPr/>
        </p:nvCxnSpPr>
        <p:spPr>
          <a:xfrm flipH="1">
            <a:off x="11582400" y="3848100"/>
            <a:ext cx="68919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EA7291-3B6C-A533-EBE6-7E25209EB953}"/>
              </a:ext>
            </a:extLst>
          </p:cNvPr>
          <p:cNvCxnSpPr>
            <a:cxnSpLocks/>
          </p:cNvCxnSpPr>
          <p:nvPr/>
        </p:nvCxnSpPr>
        <p:spPr>
          <a:xfrm>
            <a:off x="11582400" y="3848100"/>
            <a:ext cx="0" cy="350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2A8797C9-1CDA-966C-9705-FFBF381C1DBF}"/>
              </a:ext>
            </a:extLst>
          </p:cNvPr>
          <p:cNvSpPr/>
          <p:nvPr/>
        </p:nvSpPr>
        <p:spPr>
          <a:xfrm>
            <a:off x="8611327" y="8517403"/>
            <a:ext cx="1060704" cy="758952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8D0824-CC23-D794-A7D7-E0383AC7E432}"/>
              </a:ext>
            </a:extLst>
          </p:cNvPr>
          <p:cNvSpPr txBox="1"/>
          <p:nvPr/>
        </p:nvSpPr>
        <p:spPr>
          <a:xfrm>
            <a:off x="11963401" y="7211817"/>
            <a:ext cx="3209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lacial Indifference" panose="020B0604020202020204" charset="0"/>
              </a:rPr>
              <a:t>More data + more time = better understanding of language.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DCE36B-0B28-09AB-5557-465C6C747D4F}"/>
              </a:ext>
            </a:extLst>
          </p:cNvPr>
          <p:cNvCxnSpPr>
            <a:cxnSpLocks/>
          </p:cNvCxnSpPr>
          <p:nvPr/>
        </p:nvCxnSpPr>
        <p:spPr>
          <a:xfrm flipH="1">
            <a:off x="10943998" y="4610100"/>
            <a:ext cx="13276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066B06-FD38-1371-9DB9-A33DE3C68CC6}"/>
              </a:ext>
            </a:extLst>
          </p:cNvPr>
          <p:cNvCxnSpPr>
            <a:cxnSpLocks/>
          </p:cNvCxnSpPr>
          <p:nvPr/>
        </p:nvCxnSpPr>
        <p:spPr>
          <a:xfrm>
            <a:off x="10914609" y="4600991"/>
            <a:ext cx="0" cy="3895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7B8F93EC-DFF1-ED60-BEC9-21D38B26856E}"/>
              </a:ext>
            </a:extLst>
          </p:cNvPr>
          <p:cNvSpPr/>
          <p:nvPr/>
        </p:nvSpPr>
        <p:spPr>
          <a:xfrm>
            <a:off x="10515600" y="8517403"/>
            <a:ext cx="732611" cy="609596"/>
          </a:xfrm>
          <a:prstGeom prst="flowChartInputOutp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6C27EE-EAEF-8E04-53DE-F788BC17662F}"/>
              </a:ext>
            </a:extLst>
          </p:cNvPr>
          <p:cNvSpPr txBox="1"/>
          <p:nvPr/>
        </p:nvSpPr>
        <p:spPr>
          <a:xfrm>
            <a:off x="11230202" y="8517403"/>
            <a:ext cx="2942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lacial Indifference" panose="020B0604020202020204" charset="0"/>
              </a:rPr>
              <a:t>Model had to guess if one sentence follows another.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5D65BD-FA30-441A-5FB9-E912D8D0DA34}"/>
              </a:ext>
            </a:extLst>
          </p:cNvPr>
          <p:cNvCxnSpPr>
            <a:cxnSpLocks/>
          </p:cNvCxnSpPr>
          <p:nvPr/>
        </p:nvCxnSpPr>
        <p:spPr>
          <a:xfrm flipH="1">
            <a:off x="10210800" y="5372100"/>
            <a:ext cx="202809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136DE1-CCE7-CBC1-6DFA-35804AC2BDE5}"/>
              </a:ext>
            </a:extLst>
          </p:cNvPr>
          <p:cNvCxnSpPr>
            <a:cxnSpLocks/>
          </p:cNvCxnSpPr>
          <p:nvPr/>
        </p:nvCxnSpPr>
        <p:spPr>
          <a:xfrm>
            <a:off x="10232438" y="5372100"/>
            <a:ext cx="0" cy="411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Diagonal Corners Snipped 50">
            <a:extLst>
              <a:ext uri="{FF2B5EF4-FFF2-40B4-BE49-F238E27FC236}">
                <a16:creationId xmlns:a16="http://schemas.microsoft.com/office/drawing/2014/main" id="{7D702103-566C-1BBD-4853-ED1CF608707F}"/>
              </a:ext>
            </a:extLst>
          </p:cNvPr>
          <p:cNvSpPr/>
          <p:nvPr/>
        </p:nvSpPr>
        <p:spPr>
          <a:xfrm>
            <a:off x="9866135" y="9486900"/>
            <a:ext cx="732606" cy="457197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D9BBEB-1328-1979-A600-BAF5E9BDABFC}"/>
              </a:ext>
            </a:extLst>
          </p:cNvPr>
          <p:cNvSpPr txBox="1"/>
          <p:nvPr/>
        </p:nvSpPr>
        <p:spPr>
          <a:xfrm>
            <a:off x="10616749" y="9412068"/>
            <a:ext cx="3327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lacial Indifference" panose="020B0604020202020204" charset="0"/>
              </a:rPr>
              <a:t>Model understand long-range dependencies between words.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2EC5BA-79EE-81A7-AF28-C2B5B40024D6}"/>
              </a:ext>
            </a:extLst>
          </p:cNvPr>
          <p:cNvCxnSpPr>
            <a:cxnSpLocks/>
          </p:cNvCxnSpPr>
          <p:nvPr/>
        </p:nvCxnSpPr>
        <p:spPr>
          <a:xfrm flipH="1">
            <a:off x="9144000" y="5753100"/>
            <a:ext cx="310024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70CB17-2AB0-E32A-6F30-577AD57CD60E}"/>
              </a:ext>
            </a:extLst>
          </p:cNvPr>
          <p:cNvCxnSpPr>
            <a:cxnSpLocks/>
          </p:cNvCxnSpPr>
          <p:nvPr/>
        </p:nvCxnSpPr>
        <p:spPr>
          <a:xfrm>
            <a:off x="9144000" y="5725918"/>
            <a:ext cx="0" cy="279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be 57">
            <a:extLst>
              <a:ext uri="{FF2B5EF4-FFF2-40B4-BE49-F238E27FC236}">
                <a16:creationId xmlns:a16="http://schemas.microsoft.com/office/drawing/2014/main" id="{E6E102A4-D633-FA2A-4605-9C7A672B94C8}"/>
              </a:ext>
            </a:extLst>
          </p:cNvPr>
          <p:cNvSpPr/>
          <p:nvPr/>
        </p:nvSpPr>
        <p:spPr>
          <a:xfrm>
            <a:off x="11201400" y="7353300"/>
            <a:ext cx="732610" cy="78184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C40629-BC87-BE24-0528-2D57E9AE1203}"/>
              </a:ext>
            </a:extLst>
          </p:cNvPr>
          <p:cNvSpPr txBox="1"/>
          <p:nvPr/>
        </p:nvSpPr>
        <p:spPr>
          <a:xfrm>
            <a:off x="5319305" y="8565276"/>
            <a:ext cx="3292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lacial Indifference" panose="020B0604020202020204" charset="0"/>
              </a:rPr>
              <a:t>The model gets a more diverse learning experience, leading to better generalization.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A1F0D8E-2CF8-84F6-2D9D-0CD6F4794D3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826750" y="3252472"/>
            <a:ext cx="336162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380B95-90C9-1516-00D9-E0D38F33FAB9}"/>
              </a:ext>
            </a:extLst>
          </p:cNvPr>
          <p:cNvCxnSpPr>
            <a:cxnSpLocks/>
          </p:cNvCxnSpPr>
          <p:nvPr/>
        </p:nvCxnSpPr>
        <p:spPr>
          <a:xfrm>
            <a:off x="8826750" y="3112281"/>
            <a:ext cx="0" cy="1768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">
            <a:extLst>
              <a:ext uri="{FF2B5EF4-FFF2-40B4-BE49-F238E27FC236}">
                <a16:creationId xmlns:a16="http://schemas.microsoft.com/office/drawing/2014/main" id="{E020B095-DA25-235B-B09C-6CDA93BA229B}"/>
              </a:ext>
            </a:extLst>
          </p:cNvPr>
          <p:cNvSpPr/>
          <p:nvPr/>
        </p:nvSpPr>
        <p:spPr>
          <a:xfrm>
            <a:off x="8361070" y="3529440"/>
            <a:ext cx="1466396" cy="14663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DFA850D-C754-7CCA-9A6B-837805BD61BE}"/>
              </a:ext>
            </a:extLst>
          </p:cNvPr>
          <p:cNvCxnSpPr>
            <a:cxnSpLocks/>
          </p:cNvCxnSpPr>
          <p:nvPr/>
        </p:nvCxnSpPr>
        <p:spPr>
          <a:xfrm flipH="1">
            <a:off x="4876800" y="3112281"/>
            <a:ext cx="3949950" cy="2313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0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689879" y="0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0" y="0"/>
                </a:moveTo>
                <a:lnTo>
                  <a:pt x="2598122" y="0"/>
                </a:lnTo>
                <a:lnTo>
                  <a:pt x="2598122" y="2598121"/>
                </a:lnTo>
                <a:lnTo>
                  <a:pt x="0" y="2598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 flipH="1" flipV="1">
            <a:off x="-27039" y="7688879"/>
            <a:ext cx="2598121" cy="2598121"/>
          </a:xfrm>
          <a:custGeom>
            <a:avLst/>
            <a:gdLst/>
            <a:ahLst/>
            <a:cxnLst/>
            <a:rect l="l" t="t" r="r" b="b"/>
            <a:pathLst>
              <a:path w="2598121" h="2598121">
                <a:moveTo>
                  <a:pt x="2598122" y="2598121"/>
                </a:moveTo>
                <a:lnTo>
                  <a:pt x="0" y="2598121"/>
                </a:lnTo>
                <a:lnTo>
                  <a:pt x="0" y="0"/>
                </a:lnTo>
                <a:lnTo>
                  <a:pt x="2598122" y="0"/>
                </a:lnTo>
                <a:lnTo>
                  <a:pt x="2598122" y="25981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2021" y="2171700"/>
            <a:ext cx="9296400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 text is tokenized using </a:t>
            </a:r>
            <a:r>
              <a:rPr lang="en-US" sz="360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Byte Pair Encoding (BPE)</a:t>
            </a: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with special tokens &lt;s&gt;, &lt;/s&gt;, and &lt;mask&gt;.</a:t>
            </a:r>
          </a:p>
          <a:p>
            <a:pPr marL="259080" lvl="1" algn="l">
              <a:lnSpc>
                <a:spcPts val="4079"/>
              </a:lnSpc>
            </a:pPr>
            <a:endParaRPr lang="en-US" sz="36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Tokens are converted to </a:t>
            </a:r>
            <a:r>
              <a:rPr lang="en-US" sz="360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embeddings (token + positional).</a:t>
            </a:r>
            <a:endParaRPr lang="en-US" sz="360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Passed through 12 </a:t>
            </a:r>
            <a:r>
              <a:rPr lang="en-US" sz="360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Transformer encoder layers.</a:t>
            </a:r>
            <a:endParaRPr lang="en-US" sz="360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830580" lvl="1" indent="-571500" algn="l">
              <a:lnSpc>
                <a:spcPts val="4079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Final outputs go to heads like classification or </a:t>
            </a:r>
            <a:r>
              <a:rPr lang="en-US" sz="3600" dirty="0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MLM (masked language modeling).</a:t>
            </a:r>
            <a:endParaRPr lang="en-US" sz="3600" dirty="0">
              <a:solidFill>
                <a:srgbClr val="FF000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47800" y="1104900"/>
            <a:ext cx="8877300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2D38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RoBERTa</a:t>
            </a:r>
            <a:r>
              <a:rPr lang="en-US" sz="4800" b="1" dirty="0">
                <a:solidFill>
                  <a:srgbClr val="2D38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Basic Model Overview</a:t>
            </a:r>
          </a:p>
        </p:txBody>
      </p:sp>
      <p:pic>
        <p:nvPicPr>
          <p:cNvPr id="30" name="Picture 29" descr="A diagram of a process&#10;&#10;AI-generated content may be incorrect.">
            <a:extLst>
              <a:ext uri="{FF2B5EF4-FFF2-40B4-BE49-F238E27FC236}">
                <a16:creationId xmlns:a16="http://schemas.microsoft.com/office/drawing/2014/main" id="{91AC68C9-7C05-E313-98DF-459C0D6A5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pic>
        <p:nvPicPr>
          <p:cNvPr id="32" name="Picture 31" descr="A diagram of a process&#10;&#10;AI-generated content may be incorrect.">
            <a:extLst>
              <a:ext uri="{FF2B5EF4-FFF2-40B4-BE49-F238E27FC236}">
                <a16:creationId xmlns:a16="http://schemas.microsoft.com/office/drawing/2014/main" id="{F8769E60-DC79-4E76-41EB-856CF751A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6900" y="1104900"/>
            <a:ext cx="5664200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209800" y="425541"/>
            <a:ext cx="8229600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 panose="020B0604020202020204" charset="0"/>
                <a:ea typeface="Cormorant Garamond Bold Italics"/>
                <a:cs typeface="Cormorant Garamond Bold Italics"/>
                <a:sym typeface="Cormorant Garamond Bold Italics"/>
              </a:rPr>
              <a:t>Layer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600" y="1768584"/>
            <a:ext cx="10591604" cy="8386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Input Embeddings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Glacial Indifference"/>
              </a:rPr>
              <a:t>Vectors representing </a:t>
            </a:r>
            <a:r>
              <a:rPr lang="en-US" sz="2400" dirty="0">
                <a:solidFill>
                  <a:srgbClr val="2D3880"/>
                </a:solidFill>
                <a:latin typeface="Glacial Indifference"/>
              </a:rPr>
              <a:t>tokens + their positions.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Multi-Head Self-Attention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Enables each token to focus on other </a:t>
            </a:r>
            <a:r>
              <a:rPr lang="en-US" sz="2400" dirty="0">
                <a:solidFill>
                  <a:srgbClr val="FF0000"/>
                </a:solidFill>
                <a:latin typeface="Glacial Indifference"/>
              </a:rPr>
              <a:t>tokens in the sequence.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Multiple "heads" capture different types of relationships.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Add &amp; </a:t>
            </a:r>
            <a:r>
              <a:rPr lang="en-US" sz="3000" b="1" err="1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LayerNorm</a:t>
            </a:r>
            <a:endParaRPr lang="en-US" sz="3000" b="1">
              <a:solidFill>
                <a:schemeClr val="accent1">
                  <a:lumMod val="76000"/>
                </a:schemeClr>
              </a:solidFill>
              <a:latin typeface="Glacial Indifference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Add</a:t>
            </a: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: Residual connection — original input is added to the output of the previous block.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</a:t>
            </a:r>
            <a:r>
              <a:rPr lang="en-US" sz="2400" b="1" err="1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LayerNorm</a:t>
            </a: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Glacial Indifference"/>
              </a:rPr>
              <a:t>Normalizes the values</a:t>
            </a: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to stabilize and accelerate training.</a:t>
            </a:r>
          </a:p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Feed-Forward Neural Network (FFN)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A fully connected dense layer applied to each token vector independently.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Glacial Indifference"/>
              </a:rPr>
              <a:t>Adds non-linearity and transformation capacity.</a:t>
            </a:r>
          </a:p>
          <a:p>
            <a:pPr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Output → Next Layer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6000"/>
                  </a:schemeClr>
                </a:solidFill>
                <a:latin typeface="Glacial Indifference"/>
              </a:rPr>
              <a:t>   The processed representation is passed to the next Transformer layer.</a:t>
            </a:r>
          </a:p>
        </p:txBody>
      </p:sp>
      <p:pic>
        <p:nvPicPr>
          <p:cNvPr id="18" name="Picture 17" descr="A diagram of a multi-head process&#10;&#10;AI-generated content may be incorrect.">
            <a:extLst>
              <a:ext uri="{FF2B5EF4-FFF2-40B4-BE49-F238E27FC236}">
                <a16:creationId xmlns:a16="http://schemas.microsoft.com/office/drawing/2014/main" id="{BF264729-534B-73CD-5A2A-75E68919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270" y="-5207"/>
            <a:ext cx="6858000" cy="10287000"/>
          </a:xfrm>
          <a:prstGeom prst="rect">
            <a:avLst/>
          </a:prstGeom>
        </p:spPr>
      </p:pic>
      <p:sp>
        <p:nvSpPr>
          <p:cNvPr id="23" name="Freeform 5"/>
          <p:cNvSpPr/>
          <p:nvPr/>
        </p:nvSpPr>
        <p:spPr>
          <a:xfrm>
            <a:off x="609600" y="318165"/>
            <a:ext cx="1466396" cy="1466396"/>
          </a:xfrm>
          <a:custGeom>
            <a:avLst/>
            <a:gdLst/>
            <a:ahLst/>
            <a:cxnLst/>
            <a:rect l="l" t="t" r="r" b="b"/>
            <a:pathLst>
              <a:path w="1466396" h="1466396">
                <a:moveTo>
                  <a:pt x="0" y="0"/>
                </a:moveTo>
                <a:lnTo>
                  <a:pt x="1466396" y="0"/>
                </a:lnTo>
                <a:lnTo>
                  <a:pt x="1466396" y="1466396"/>
                </a:lnTo>
                <a:lnTo>
                  <a:pt x="0" y="1466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69778" y="334689"/>
            <a:ext cx="1466396" cy="1239104"/>
          </a:xfrm>
          <a:custGeom>
            <a:avLst/>
            <a:gdLst/>
            <a:ahLst/>
            <a:cxnLst/>
            <a:rect l="l" t="t" r="r" b="b"/>
            <a:pathLst>
              <a:path w="1466396" h="1239104">
                <a:moveTo>
                  <a:pt x="0" y="0"/>
                </a:moveTo>
                <a:lnTo>
                  <a:pt x="1466396" y="0"/>
                </a:lnTo>
                <a:lnTo>
                  <a:pt x="1466396" y="1239105"/>
                </a:lnTo>
                <a:lnTo>
                  <a:pt x="0" y="1239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2209800" y="334689"/>
            <a:ext cx="14782800" cy="12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i="1" dirty="0">
                <a:solidFill>
                  <a:srgbClr val="2D38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 panose="020B0604020202020204" charset="0"/>
                <a:ea typeface="Cormorant Garamond Bold Italics"/>
                <a:cs typeface="Cormorant Garamond Bold Italics"/>
                <a:sym typeface="Cormorant Garamond Bold Italics"/>
              </a:rPr>
              <a:t>Masking Architectural Difference  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D7F05E27-3714-5E5D-CB26-F286D7079BC8}"/>
              </a:ext>
            </a:extLst>
          </p:cNvPr>
          <p:cNvSpPr txBox="1"/>
          <p:nvPr/>
        </p:nvSpPr>
        <p:spPr>
          <a:xfrm>
            <a:off x="990600" y="1768584"/>
            <a:ext cx="1059160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400" dirty="0">
              <a:latin typeface="Glacial Indifference" panose="020B0604020202020204" charset="0"/>
            </a:endParaRPr>
          </a:p>
        </p:txBody>
      </p:sp>
      <p:pic>
        <p:nvPicPr>
          <p:cNvPr id="23" name="Picture 22" descr="A screenshot of a chart&#10;&#10;AI-generated content may be incorrect.">
            <a:extLst>
              <a:ext uri="{FF2B5EF4-FFF2-40B4-BE49-F238E27FC236}">
                <a16:creationId xmlns:a16="http://schemas.microsoft.com/office/drawing/2014/main" id="{462B5449-EDFC-3BA5-C92D-C4CCA75BC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14805"/>
            <a:ext cx="11326611" cy="66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1064</Words>
  <Application>Microsoft Office PowerPoint</Application>
  <PresentationFormat>Custom</PresentationFormat>
  <Paragraphs>171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Descriptions and Effects on Results</vt:lpstr>
      <vt:lpstr>BERT vs RoBERTa: Key Differences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Simple Research Proposal Presentation</dc:title>
  <dc:creator>আফীফ .</dc:creator>
  <cp:lastModifiedBy>MAHIN MONTASIR AFIF</cp:lastModifiedBy>
  <cp:revision>47</cp:revision>
  <dcterms:created xsi:type="dcterms:W3CDTF">2006-08-16T00:00:00Z</dcterms:created>
  <dcterms:modified xsi:type="dcterms:W3CDTF">2025-05-27T03:58:21Z</dcterms:modified>
  <dc:identifier>DAGoj3QJ5T4</dc:identifier>
</cp:coreProperties>
</file>